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380" r:id="rId2"/>
    <p:sldId id="412" r:id="rId3"/>
    <p:sldId id="414" r:id="rId4"/>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381" r:id="rId24"/>
    <p:sldId id="382" r:id="rId25"/>
    <p:sldId id="383" r:id="rId26"/>
    <p:sldId id="256" r:id="rId27"/>
    <p:sldId id="384" r:id="rId28"/>
    <p:sldId id="385" r:id="rId29"/>
    <p:sldId id="273" r:id="rId30"/>
    <p:sldId id="293" r:id="rId31"/>
    <p:sldId id="260" r:id="rId32"/>
    <p:sldId id="261" r:id="rId33"/>
    <p:sldId id="262" r:id="rId34"/>
    <p:sldId id="263" r:id="rId35"/>
    <p:sldId id="272" r:id="rId36"/>
    <p:sldId id="269" r:id="rId37"/>
    <p:sldId id="311" r:id="rId38"/>
    <p:sldId id="386" r:id="rId39"/>
    <p:sldId id="387" r:id="rId40"/>
    <p:sldId id="388" r:id="rId41"/>
    <p:sldId id="408" r:id="rId42"/>
    <p:sldId id="389" r:id="rId43"/>
    <p:sldId id="403" r:id="rId44"/>
    <p:sldId id="400" r:id="rId45"/>
    <p:sldId id="335" r:id="rId46"/>
    <p:sldId id="336" r:id="rId47"/>
    <p:sldId id="393" r:id="rId48"/>
    <p:sldId id="392" r:id="rId49"/>
    <p:sldId id="338" r:id="rId50"/>
    <p:sldId id="339" r:id="rId51"/>
    <p:sldId id="401" r:id="rId52"/>
    <p:sldId id="405" r:id="rId53"/>
    <p:sldId id="410" r:id="rId54"/>
    <p:sldId id="399" r:id="rId55"/>
    <p:sldId id="344" r:id="rId56"/>
    <p:sldId id="345" r:id="rId57"/>
    <p:sldId id="346" r:id="rId58"/>
    <p:sldId id="347" r:id="rId59"/>
    <p:sldId id="348" r:id="rId60"/>
    <p:sldId id="406" r:id="rId61"/>
    <p:sldId id="411" r:id="rId62"/>
    <p:sldId id="398" r:id="rId63"/>
    <p:sldId id="397" r:id="rId64"/>
    <p:sldId id="395" r:id="rId65"/>
    <p:sldId id="407" r:id="rId66"/>
    <p:sldId id="351" r:id="rId67"/>
    <p:sldId id="352" r:id="rId68"/>
    <p:sldId id="394" r:id="rId69"/>
    <p:sldId id="36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varScale="1">
        <p:scale>
          <a:sx n="46" d="100"/>
          <a:sy n="46" d="100"/>
        </p:scale>
        <p:origin x="51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test.nemikor.com/web-storage/support-tes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sencha.com/blog/html5-scorecard-the-new-ipad-and-ios-5-1/#date:15:0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akamai.com/html/io/io_dataset.html#stat=mobile_browser&amp;top=5&amp;type=line&amp;start=20130627&amp;end=20130727&amp;net=both"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obilexweb.com/blog/android-browser-eternal-dy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nturebeat.com/2013/04/17/linkedin-mobile-web-breaku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itanui.com/5926-galaxy-s3-lumia-920-and-iphone-5-mockup-ps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cma-international.org/publications/standards/Ecma-334.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aspnetwebstack.codeplex.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ocs.xamarin.com/guides/android/advanced_topics/limita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docs.xamarin.com/guides/ios/advanced_topics/limitatio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itanui.com/5926-galaxy-s3-lumia-920-and-iphone-5-mockup-ps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gartner.com/DisplayDocument?id=242231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gartner.com/DisplayDocument?id=251661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artner.com/DisplayDocument?id=251661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Use cases that are complicated by HTML5:</a:t>
            </a:r>
          </a:p>
          <a:p>
            <a:pPr marL="171450" indent="-171450">
              <a:buFontTx/>
              <a:buChar char="-"/>
            </a:pPr>
            <a:r>
              <a:rPr lang="en-AU" baseline="0" dirty="0" smtClean="0"/>
              <a:t>Capture signature.</a:t>
            </a:r>
          </a:p>
          <a:p>
            <a:pPr marL="171450" indent="-171450">
              <a:buFontTx/>
              <a:buChar char="-"/>
            </a:pPr>
            <a:r>
              <a:rPr lang="en-AU" baseline="0" dirty="0" smtClean="0"/>
              <a:t>Long duration offline support.</a:t>
            </a:r>
          </a:p>
          <a:p>
            <a:pPr marL="171450" indent="-171450">
              <a:buFontTx/>
              <a:buChar char="-"/>
            </a:pPr>
            <a:r>
              <a:rPr lang="en-AU" baseline="0" dirty="0" smtClean="0"/>
              <a:t>Intermittent loss of connectivity or high latency connections resulting in poor user experience.</a:t>
            </a:r>
          </a:p>
          <a:p>
            <a:pPr marL="171450" indent="-171450">
              <a:buFontTx/>
              <a:buChar char="-"/>
            </a:pPr>
            <a:r>
              <a:rPr lang="en-AU" baseline="0" dirty="0" smtClean="0"/>
              <a:t>Data Encryption.</a:t>
            </a:r>
          </a:p>
          <a:p>
            <a:pPr marL="171450" indent="-171450">
              <a:buFontTx/>
              <a:buChar char="-"/>
            </a:pPr>
            <a:r>
              <a:rPr lang="en-AU" baseline="0" dirty="0" smtClean="0"/>
              <a:t>Monetisation.</a:t>
            </a:r>
          </a:p>
          <a:p>
            <a:endParaRPr lang="en-AU" baseline="0" dirty="0" smtClean="0"/>
          </a:p>
          <a:p>
            <a:r>
              <a:rPr lang="en-AU" baseline="0" dirty="0" smtClean="0"/>
              <a:t>Examples of patchy support: </a:t>
            </a:r>
          </a:p>
          <a:p>
            <a:pPr marL="171450" indent="-171450">
              <a:buFontTx/>
              <a:buChar char="-"/>
            </a:pPr>
            <a:r>
              <a:rPr lang="en-AU" baseline="0" dirty="0" err="1" smtClean="0"/>
              <a:t>localStorage</a:t>
            </a:r>
            <a:r>
              <a:rPr lang="en-AU" baseline="0" dirty="0" smtClean="0"/>
              <a:t>, </a:t>
            </a:r>
            <a:r>
              <a:rPr lang="en-AU" baseline="0" dirty="0" err="1" smtClean="0"/>
              <a:t>sessionStorage</a:t>
            </a:r>
            <a:r>
              <a:rPr lang="en-AU" baseline="0" dirty="0" smtClean="0"/>
              <a:t> or </a:t>
            </a:r>
            <a:r>
              <a:rPr lang="en-AU" baseline="0" dirty="0" err="1" smtClean="0"/>
              <a:t>globalStorage</a:t>
            </a:r>
            <a:r>
              <a:rPr lang="en-AU" baseline="0" dirty="0" smtClean="0"/>
              <a:t> vary between browser / </a:t>
            </a:r>
            <a:r>
              <a:rPr lang="en-AU" baseline="0" dirty="0" err="1" smtClean="0"/>
              <a:t>WebView</a:t>
            </a:r>
            <a:r>
              <a:rPr lang="en-AU" baseline="0" dirty="0" smtClean="0"/>
              <a:t>. </a:t>
            </a:r>
            <a:r>
              <a:rPr lang="en-AU" dirty="0" smtClean="0">
                <a:hlinkClick r:id="rId3"/>
              </a:rPr>
              <a:t>http://dev-test.nemikor.com/web-storage/support-test/</a:t>
            </a:r>
            <a:endParaRPr lang="en-AU" dirty="0" smtClean="0"/>
          </a:p>
          <a:p>
            <a:pPr marL="171450" indent="-171450">
              <a:buFontTx/>
              <a:buChar char="-"/>
            </a:pPr>
            <a:r>
              <a:rPr lang="en-AU" dirty="0" smtClean="0"/>
              <a:t>Apple</a:t>
            </a:r>
            <a:r>
              <a:rPr lang="en-AU" baseline="0" dirty="0" smtClean="0"/>
              <a:t> breaks </a:t>
            </a:r>
            <a:r>
              <a:rPr lang="en-AU" baseline="0" dirty="0" err="1" smtClean="0"/>
              <a:t>localStorage</a:t>
            </a:r>
            <a:r>
              <a:rPr lang="en-AU" baseline="0" dirty="0" smtClean="0"/>
              <a:t> &amp; </a:t>
            </a:r>
            <a:r>
              <a:rPr lang="en-AU" baseline="0" dirty="0" err="1" smtClean="0"/>
              <a:t>WebSQL</a:t>
            </a:r>
            <a:r>
              <a:rPr lang="en-AU" baseline="0" dirty="0" smtClean="0"/>
              <a:t> in </a:t>
            </a:r>
            <a:r>
              <a:rPr lang="en-AU" baseline="0" dirty="0" err="1" smtClean="0"/>
              <a:t>iOS</a:t>
            </a:r>
            <a:r>
              <a:rPr lang="en-AU" baseline="0" dirty="0" smtClean="0"/>
              <a:t> 5.1 </a:t>
            </a:r>
            <a:r>
              <a:rPr lang="en-AU" baseline="0" dirty="0" err="1" smtClean="0"/>
              <a:t>WebView</a:t>
            </a:r>
            <a:r>
              <a:rPr lang="en-AU" baseline="0" dirty="0" smtClean="0"/>
              <a:t>. </a:t>
            </a:r>
            <a:r>
              <a:rPr lang="en-AU" dirty="0" smtClean="0">
                <a:hlinkClick r:id="rId4"/>
              </a:rPr>
              <a:t>http://www.sencha.com/blog/html5-scorecard-the-new-ipad-and-ios-5-1/#date:15:00</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3461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Chrome is not the most used.</a:t>
            </a:r>
          </a:p>
          <a:p>
            <a:endParaRPr lang="en-AU" baseline="0" dirty="0" smtClean="0"/>
          </a:p>
          <a:p>
            <a:r>
              <a:rPr lang="en-AU" baseline="0" dirty="0" smtClean="0"/>
              <a:t>Source Akamai I/O (</a:t>
            </a:r>
            <a:r>
              <a:rPr lang="en-AU" dirty="0" smtClean="0">
                <a:hlinkClick r:id="rId3"/>
              </a:rPr>
              <a:t>http://www.akamai.com/html/io/io_dataset.html#stat=mobile_browser&amp;top=5&amp;type=line&amp;start=20130627&amp;end=20130727&amp;net=both</a:t>
            </a:r>
            <a:r>
              <a:rPr lang="en-AU" dirty="0" smtClean="0"/>
              <a:t>) confirm</a:t>
            </a:r>
            <a:r>
              <a:rPr lang="en-AU" baseline="0" dirty="0" smtClean="0"/>
              <a:t> this tend.</a:t>
            </a:r>
          </a:p>
          <a:p>
            <a:endParaRPr lang="en-AU" baseline="0" dirty="0" smtClean="0"/>
          </a:p>
          <a:p>
            <a:r>
              <a:rPr lang="en-AU" baseline="0" dirty="0" smtClean="0"/>
              <a:t>Ever heard </a:t>
            </a:r>
            <a:r>
              <a:rPr lang="en-AU" baseline="0" dirty="0" err="1" smtClean="0"/>
              <a:t>ofAndroid</a:t>
            </a:r>
            <a:r>
              <a:rPr lang="en-AU" baseline="0" dirty="0" smtClean="0"/>
              <a:t> </a:t>
            </a:r>
            <a:r>
              <a:rPr lang="en-AU" baseline="0" dirty="0" err="1" smtClean="0"/>
              <a:t>Webkit</a:t>
            </a:r>
            <a:r>
              <a:rPr lang="en-AU" baseline="0" dirty="0" smtClean="0"/>
              <a:t>? It’s the default browser that ships with the majority of Android-based handsets and differs from Chrome which is only just starting to ship with higher end devices.</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0888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44888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 on </a:t>
            </a:r>
            <a:r>
              <a:rPr lang="en-AU" dirty="0" err="1" smtClean="0"/>
              <a:t>iOS</a:t>
            </a:r>
            <a:r>
              <a:rPr lang="en-AU" dirty="0" smtClean="0"/>
              <a:t> 5.0.1 storage problem.</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1907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Everyone</a:t>
            </a:r>
            <a:r>
              <a:rPr lang="en-AU" baseline="0" dirty="0" smtClean="0"/>
              <a:t> assumes that Android’s default browser is Chrome – it’s not.  It’s the Android browser and it hasn’t been heavily developed since 2011.  Some devices have replaced it with Chrome but it tends to be only flagship devices.</a:t>
            </a:r>
          </a:p>
          <a:p>
            <a:endParaRPr lang="en-AU" baseline="0" dirty="0" smtClean="0"/>
          </a:p>
          <a:p>
            <a:r>
              <a:rPr lang="en-AU" dirty="0" smtClean="0">
                <a:hlinkClick r:id="rId3"/>
              </a:rPr>
              <a:t>http://www.mobilexweb.com/blog/android-browser-eternal-dying</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0644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Don’t forget</a:t>
            </a:r>
            <a:r>
              <a:rPr lang="en-AU" baseline="0" dirty="0" smtClean="0"/>
              <a:t> the last animation over HTML5 logo.</a:t>
            </a:r>
          </a:p>
          <a:p>
            <a:endParaRPr lang="en-AU" baseline="0" dirty="0" smtClean="0"/>
          </a:p>
          <a:p>
            <a:r>
              <a:rPr lang="en-AU" baseline="0" dirty="0" smtClean="0"/>
              <a:t>Key thought leaders in online applications are committing to build native experiences because of the patchy cross-device HTML5 support.</a:t>
            </a:r>
          </a:p>
          <a:p>
            <a:endParaRPr lang="en-AU" dirty="0" smtClean="0"/>
          </a:p>
          <a:p>
            <a:r>
              <a:rPr lang="en-AU" dirty="0" err="1" smtClean="0"/>
              <a:t>Zuckerberg</a:t>
            </a:r>
            <a:r>
              <a:rPr lang="en-AU" baseline="0" dirty="0" smtClean="0"/>
              <a:t> quote from TechCrunch Disrupt SF September 2012.</a:t>
            </a:r>
          </a:p>
          <a:p>
            <a:endParaRPr lang="en-AU" baseline="0" dirty="0" smtClean="0"/>
          </a:p>
          <a:p>
            <a:r>
              <a:rPr lang="en-AU" sz="900" b="0" i="0" kern="1200" dirty="0" err="1" smtClean="0">
                <a:solidFill>
                  <a:schemeClr val="tx1"/>
                </a:solidFill>
                <a:effectLst/>
                <a:latin typeface="Segoe UI Light" pitchFamily="34" charset="0"/>
                <a:ea typeface="+mn-ea"/>
                <a:cs typeface="+mn-cs"/>
              </a:rPr>
              <a:t>Kiran</a:t>
            </a:r>
            <a:r>
              <a:rPr lang="en-AU" sz="900" b="0" i="0" kern="1200" dirty="0" smtClean="0">
                <a:solidFill>
                  <a:schemeClr val="tx1"/>
                </a:solidFill>
                <a:effectLst/>
                <a:latin typeface="Segoe UI Light" pitchFamily="34" charset="0"/>
                <a:ea typeface="+mn-ea"/>
                <a:cs typeface="+mn-cs"/>
              </a:rPr>
              <a:t> Prasad LinkedIn’s senior director for mobile engineering (April</a:t>
            </a:r>
            <a:r>
              <a:rPr lang="en-AU" sz="900" b="0" i="0" kern="1200" baseline="0" dirty="0" smtClean="0">
                <a:solidFill>
                  <a:schemeClr val="tx1"/>
                </a:solidFill>
                <a:effectLst/>
                <a:latin typeface="Segoe UI Light" pitchFamily="34" charset="0"/>
                <a:ea typeface="+mn-ea"/>
                <a:cs typeface="+mn-cs"/>
              </a:rPr>
              <a:t> 2013) </a:t>
            </a:r>
            <a:r>
              <a:rPr lang="en-AU" baseline="0" dirty="0" smtClean="0"/>
              <a:t>- </a:t>
            </a:r>
            <a:r>
              <a:rPr lang="en-AU" dirty="0" smtClean="0">
                <a:hlinkClick r:id="rId3"/>
              </a:rPr>
              <a:t>http://venturebeat.com/2013/04/17/linkedin-mobile-web-breakup/</a:t>
            </a:r>
            <a:endParaRPr lang="en-AU" baseline="0" dirty="0" smtClean="0"/>
          </a:p>
          <a:p>
            <a:endParaRPr lang="en-AU" baseline="0"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9607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Mockup</a:t>
            </a:r>
            <a:r>
              <a:rPr lang="en-AU" dirty="0" smtClean="0"/>
              <a:t> sources: </a:t>
            </a:r>
            <a:r>
              <a:rPr lang="en-AU" dirty="0" smtClean="0">
                <a:hlinkClick r:id="rId3"/>
              </a:rPr>
              <a:t>http://www.titanui.com/5926-galaxy-s3-lumia-920-and-iphone-5-mockup-psd/</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980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ECMA = European Computer Manufacturers Association</a:t>
            </a:r>
          </a:p>
          <a:p>
            <a:endParaRPr lang="en-AU" dirty="0" smtClean="0"/>
          </a:p>
          <a:p>
            <a:r>
              <a:rPr lang="en-AU" dirty="0" smtClean="0"/>
              <a:t>The ISO standard comes in at 531 pages covering all aspects of the C# language. </a:t>
            </a:r>
          </a:p>
          <a:p>
            <a:r>
              <a:rPr lang="en-AU" dirty="0" smtClean="0">
                <a:hlinkClick r:id="rId3"/>
              </a:rPr>
              <a:t>http://www.ecma-international.org/publications/standards/Ecma-334.htm</a:t>
            </a:r>
            <a:endParaRPr lang="en-AU" dirty="0" smtClean="0"/>
          </a:p>
          <a:p>
            <a:endParaRPr lang="en-AU" dirty="0" smtClean="0"/>
          </a:p>
          <a:p>
            <a:r>
              <a:rPr lang="en-AU" dirty="0" smtClean="0"/>
              <a:t>The CLI includes Intermediate</a:t>
            </a:r>
            <a:r>
              <a:rPr lang="en-AU" baseline="0" dirty="0" smtClean="0"/>
              <a:t> </a:t>
            </a:r>
            <a:r>
              <a:rPr lang="en-AU" baseline="0" dirty="0" err="1" smtClean="0"/>
              <a:t>Langauge</a:t>
            </a:r>
            <a:r>
              <a:rPr lang="en-AU" baseline="0" dirty="0" smtClean="0"/>
              <a:t> (CIL) definitions and the Common Language Runtime. </a:t>
            </a:r>
            <a:endParaRPr lang="en-AU" dirty="0" smtClean="0"/>
          </a:p>
          <a:p>
            <a:endParaRPr lang="en-AU" dirty="0" smtClean="0"/>
          </a:p>
          <a:p>
            <a:r>
              <a:rPr lang="en-AU" dirty="0" smtClean="0"/>
              <a:t>The runtime or Microsoft</a:t>
            </a:r>
            <a:r>
              <a:rPr lang="en-AU" baseline="0" dirty="0" smtClean="0"/>
              <a:t> CLR is also based on an open standard for Common Language Infrastructure (CLI) though in the case of this talk the CLI isn’t applicable. ISO/IEC 23271:2012 &amp; ECMA-335</a:t>
            </a:r>
            <a:endParaRPr lang="en-AU" dirty="0" smtClean="0"/>
          </a:p>
          <a:p>
            <a:endParaRPr lang="en-AU" dirty="0" smtClean="0"/>
          </a:p>
          <a:p>
            <a:r>
              <a:rPr lang="en-AU" dirty="0" smtClean="0"/>
              <a:t>Microsoft is also open sourcing</a:t>
            </a:r>
            <a:r>
              <a:rPr lang="en-AU" baseline="0" dirty="0" smtClean="0"/>
              <a:t> parts of their stack above C# and the CLI.  See releases for </a:t>
            </a:r>
            <a:r>
              <a:rPr lang="en-AU" baseline="0" dirty="0" err="1" smtClean="0"/>
              <a:t>ASP.Net</a:t>
            </a:r>
            <a:r>
              <a:rPr lang="en-AU" baseline="0" dirty="0" smtClean="0"/>
              <a:t> MVC including Web API and Web Pages and Razor (</a:t>
            </a:r>
            <a:r>
              <a:rPr lang="en-AU" baseline="0" dirty="0" err="1" smtClean="0"/>
              <a:t>Codeplex</a:t>
            </a:r>
            <a:r>
              <a:rPr lang="en-AU" baseline="0" dirty="0" smtClean="0"/>
              <a:t>) </a:t>
            </a:r>
            <a:r>
              <a:rPr lang="en-AU" dirty="0" smtClean="0">
                <a:hlinkClick r:id="rId4"/>
              </a:rPr>
              <a:t>http://aspnetwebstack.codeplex.com/</a:t>
            </a:r>
            <a:r>
              <a:rPr lang="en-AU" baseline="0" dirty="0" smtClean="0"/>
              <a:t>, </a:t>
            </a:r>
            <a:r>
              <a:rPr lang="en-AU" baseline="0" dirty="0" err="1" smtClean="0"/>
              <a:t>SignalR</a:t>
            </a:r>
            <a:r>
              <a:rPr lang="en-AU" baseline="0" dirty="0" smtClean="0"/>
              <a:t> (</a:t>
            </a:r>
            <a:r>
              <a:rPr lang="en-AU" baseline="0" dirty="0" err="1" smtClean="0"/>
              <a:t>Github</a:t>
            </a:r>
            <a:r>
              <a:rPr lang="en-AU" baseline="0" dirty="0" smtClean="0"/>
              <a:t>) and Entity Framework (</a:t>
            </a:r>
            <a:r>
              <a:rPr lang="en-AU" baseline="0" dirty="0" err="1" smtClean="0"/>
              <a:t>Codeplex</a:t>
            </a:r>
            <a:r>
              <a:rPr lang="en-AU" baseline="0" dirty="0" smtClean="0"/>
              <a:t>).</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22076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i="0" kern="1200" dirty="0" smtClean="0">
                <a:solidFill>
                  <a:schemeClr val="tx1"/>
                </a:solidFill>
                <a:effectLst/>
                <a:latin typeface="Segoe UI Light" pitchFamily="34" charset="0"/>
                <a:ea typeface="+mn-ea"/>
                <a:cs typeface="+mn-cs"/>
              </a:rPr>
              <a:t>Miguel de </a:t>
            </a:r>
            <a:r>
              <a:rPr lang="en-AU" sz="900" b="1" i="0" kern="1200" dirty="0" err="1" smtClean="0">
                <a:solidFill>
                  <a:schemeClr val="tx1"/>
                </a:solidFill>
                <a:effectLst/>
                <a:latin typeface="Segoe UI Light" pitchFamily="34" charset="0"/>
                <a:ea typeface="+mn-ea"/>
                <a:cs typeface="+mn-cs"/>
              </a:rPr>
              <a:t>Icaza</a:t>
            </a:r>
            <a:r>
              <a:rPr lang="en-AU" sz="900" b="1" i="0" kern="1200" dirty="0" smtClean="0">
                <a:solidFill>
                  <a:schemeClr val="tx1"/>
                </a:solidFill>
                <a:effectLst/>
                <a:latin typeface="Segoe UI Light" pitchFamily="34" charset="0"/>
                <a:ea typeface="+mn-ea"/>
                <a:cs typeface="+mn-cs"/>
              </a:rPr>
              <a:t> and Nat</a:t>
            </a:r>
            <a:r>
              <a:rPr lang="en-AU" sz="900" b="1" i="0" kern="1200" baseline="0" dirty="0" smtClean="0">
                <a:solidFill>
                  <a:schemeClr val="tx1"/>
                </a:solidFill>
                <a:effectLst/>
                <a:latin typeface="Segoe UI Light" pitchFamily="34" charset="0"/>
                <a:ea typeface="+mn-ea"/>
                <a:cs typeface="+mn-cs"/>
              </a:rPr>
              <a:t> Friedman</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4425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Access to</a:t>
            </a:r>
            <a:r>
              <a:rPr lang="en-AU" baseline="0" dirty="0" smtClean="0"/>
              <a:t> Generics, </a:t>
            </a:r>
            <a:r>
              <a:rPr lang="en-AU" baseline="0" dirty="0" err="1" smtClean="0"/>
              <a:t>Async</a:t>
            </a:r>
            <a:r>
              <a:rPr lang="en-AU" baseline="0" dirty="0" smtClean="0"/>
              <a:t> methods and a lot of goodness.</a:t>
            </a:r>
          </a:p>
          <a:p>
            <a:endParaRPr lang="en-AU" baseline="0" dirty="0" smtClean="0"/>
          </a:p>
          <a:p>
            <a:r>
              <a:rPr lang="en-AU" baseline="0" dirty="0" smtClean="0"/>
              <a:t>On mobile platforms there are some restrictions due to the code being pre-compiled into </a:t>
            </a:r>
            <a:r>
              <a:rPr lang="en-AU" baseline="0" dirty="0" err="1" smtClean="0"/>
              <a:t>executatbles</a:t>
            </a:r>
            <a:r>
              <a:rPr lang="en-AU" baseline="0" dirty="0" smtClean="0"/>
              <a:t> (ahead of time / AOT) compilation.</a:t>
            </a:r>
          </a:p>
          <a:p>
            <a:endParaRPr lang="en-AU" baseline="0" dirty="0" smtClean="0"/>
          </a:p>
          <a:p>
            <a:r>
              <a:rPr lang="en-AU" baseline="0" dirty="0" smtClean="0"/>
              <a:t>Good information on Xamarin site around know limitations for </a:t>
            </a:r>
            <a:r>
              <a:rPr lang="en-AU" baseline="0" dirty="0" err="1" smtClean="0"/>
              <a:t>iOS</a:t>
            </a:r>
            <a:r>
              <a:rPr lang="en-AU" baseline="0" dirty="0" smtClean="0"/>
              <a:t> and Android:</a:t>
            </a:r>
          </a:p>
          <a:p>
            <a:endParaRPr lang="en-AU" baseline="0" dirty="0" smtClean="0"/>
          </a:p>
          <a:p>
            <a:r>
              <a:rPr lang="en-AU" dirty="0" smtClean="0">
                <a:hlinkClick r:id="rId3"/>
              </a:rPr>
              <a:t>http://docs.xamarin.com/guides/android/advanced_topics/limitations</a:t>
            </a:r>
            <a:endParaRPr lang="en-AU" dirty="0" smtClean="0"/>
          </a:p>
          <a:p>
            <a:r>
              <a:rPr lang="en-AU" dirty="0" smtClean="0">
                <a:hlinkClick r:id="rId4"/>
              </a:rPr>
              <a:t>http://docs.xamarin.com/guides/ios/advanced_topics/limitations</a:t>
            </a:r>
            <a:endParaRPr lang="en-AU" dirty="0" smtClean="0"/>
          </a:p>
          <a:p>
            <a:endParaRPr lang="en-AU" dirty="0" smtClean="0"/>
          </a:p>
          <a:p>
            <a:r>
              <a:rPr lang="en-AU" dirty="0" smtClean="0"/>
              <a:t>If you are a games developer these is also </a:t>
            </a:r>
            <a:r>
              <a:rPr lang="en-AU" baseline="0" dirty="0" smtClean="0"/>
              <a:t>support for Cocos2D that has been ported to C#.</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33976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60236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r>
              <a:rPr lang="en-AU" dirty="0" smtClean="0"/>
              <a:t>ANDROID: sits on top of Linux Kernel of device. Leverage </a:t>
            </a:r>
            <a:r>
              <a:rPr lang="en-AU" dirty="0" err="1" smtClean="0"/>
              <a:t>Dalvik</a:t>
            </a:r>
            <a:r>
              <a:rPr lang="en-AU" dirty="0" smtClean="0"/>
              <a:t> Java APIs where required.</a:t>
            </a:r>
          </a:p>
          <a:p>
            <a:endParaRPr lang="en-AU" dirty="0" smtClean="0"/>
          </a:p>
          <a:p>
            <a:r>
              <a:rPr lang="en-AU" dirty="0" smtClean="0"/>
              <a:t>Access</a:t>
            </a:r>
            <a:r>
              <a:rPr lang="en-AU" baseline="0" dirty="0" smtClean="0"/>
              <a:t> JAR files by creating a Java Binding Library project in </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65783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204027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102428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936147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21825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50961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Audience participation – ask them to</a:t>
            </a:r>
            <a:r>
              <a:rPr lang="en-AU" baseline="0" dirty="0" smtClean="0"/>
              <a:t> hold up their devices based on type – Windows Phone, iPhone, Apple.</a:t>
            </a:r>
          </a:p>
          <a:p>
            <a:endParaRPr lang="en-AU" baseline="0" dirty="0" smtClean="0"/>
          </a:p>
          <a:p>
            <a:r>
              <a:rPr lang="en-AU" baseline="0" dirty="0" smtClean="0"/>
              <a:t>How does it make you feel, do you identify with it and can you engage in a discussion about it with others?</a:t>
            </a:r>
          </a:p>
          <a:p>
            <a:endParaRPr lang="en-AU" baseline="0" dirty="0" smtClean="0"/>
          </a:p>
          <a:p>
            <a:r>
              <a:rPr lang="en-AU" baseline="0" dirty="0" smtClean="0"/>
              <a:t>Images from: </a:t>
            </a:r>
            <a:r>
              <a:rPr lang="en-AU" dirty="0" smtClean="0">
                <a:hlinkClick r:id="rId3"/>
              </a:rPr>
              <a:t>http://www.titanui.com/5926-galaxy-s3-lumia-920-and-iphone-5-mockup-psd/</a:t>
            </a:r>
            <a:endParaRPr lang="en-AU" dirty="0" smtClean="0"/>
          </a:p>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5415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38</a:t>
            </a:fld>
            <a:endParaRPr lang="en-US"/>
          </a:p>
        </p:txBody>
      </p:sp>
    </p:spTree>
    <p:extLst>
      <p:ext uri="{BB962C8B-B14F-4D97-AF65-F5344CB8AC3E}">
        <p14:creationId xmlns:p14="http://schemas.microsoft.com/office/powerpoint/2010/main" val="1561697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from the ground up over a secure SSH connection</a:t>
            </a:r>
          </a:p>
          <a:p>
            <a:r>
              <a:rPr lang="en-US" dirty="0" smtClean="0"/>
              <a:t>Build</a:t>
            </a:r>
            <a:r>
              <a:rPr lang="en-US" baseline="0" dirty="0" smtClean="0"/>
              <a:t> and Connect from multiple instances of Visual Studio</a:t>
            </a:r>
          </a:p>
          <a:p>
            <a:r>
              <a:rPr lang="en-US" baseline="0" dirty="0" smtClean="0"/>
              <a:t>Designers: XIB and Material Design Support &amp; Updates</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39</a:t>
            </a:fld>
            <a:endParaRPr lang="en-US"/>
          </a:p>
        </p:txBody>
      </p:sp>
    </p:spTree>
    <p:extLst>
      <p:ext uri="{BB962C8B-B14F-4D97-AF65-F5344CB8AC3E}">
        <p14:creationId xmlns:p14="http://schemas.microsoft.com/office/powerpoint/2010/main" val="51171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AppCompat</a:t>
            </a:r>
            <a:r>
              <a:rPr lang="en-US" dirty="0" smtClean="0"/>
              <a:t> delivers</a:t>
            </a:r>
            <a:r>
              <a:rPr lang="en-US" baseline="0" dirty="0" smtClean="0"/>
              <a:t> visual beautify across all version of Android</a:t>
            </a:r>
          </a:p>
          <a:p>
            <a:r>
              <a:rPr lang="en-US" baseline="0" dirty="0" err="1" smtClean="0"/>
              <a:t>ListView</a:t>
            </a:r>
            <a:r>
              <a:rPr lang="en-US" baseline="0" dirty="0" smtClean="0"/>
              <a:t> overhaul with amazing optimizations for images and cell recycling</a:t>
            </a:r>
          </a:p>
          <a:p>
            <a:r>
              <a:rPr lang="en-US" baseline="0" dirty="0" smtClean="0"/>
              <a:t>Support for iOS, Android, Windows Phone 8, Win RT Phone/Store 8.1, and Windows 10 UWP</a:t>
            </a:r>
          </a:p>
          <a:p>
            <a:r>
              <a:rPr lang="en-US" baseline="0" dirty="0" smtClean="0"/>
              <a:t>Pull to refresh &amp; Pinch gestures &amp; more to come!</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40</a:t>
            </a:fld>
            <a:endParaRPr lang="en-US"/>
          </a:p>
        </p:txBody>
      </p:sp>
    </p:spTree>
    <p:extLst>
      <p:ext uri="{BB962C8B-B14F-4D97-AF65-F5344CB8AC3E}">
        <p14:creationId xmlns:p14="http://schemas.microsoft.com/office/powerpoint/2010/main" val="1115548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42</a:t>
            </a:fld>
            <a:endParaRPr lang="en-US"/>
          </a:p>
        </p:txBody>
      </p:sp>
    </p:spTree>
    <p:extLst>
      <p:ext uri="{BB962C8B-B14F-4D97-AF65-F5344CB8AC3E}">
        <p14:creationId xmlns:p14="http://schemas.microsoft.com/office/powerpoint/2010/main" val="140088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point I am making is that</a:t>
            </a:r>
            <a:r>
              <a:rPr lang="en-AU" baseline="0" dirty="0" smtClean="0"/>
              <a:t> for many people the device they choose to have is almost an extension of their person and they feel very passionate about it.</a:t>
            </a:r>
          </a:p>
          <a:p>
            <a:endParaRPr lang="en-AU" dirty="0" smtClean="0"/>
          </a:p>
          <a:p>
            <a:r>
              <a:rPr lang="en-AU" dirty="0" smtClean="0"/>
              <a:t>To the point, sometimes, that a bad words might be fighting</a:t>
            </a:r>
            <a:r>
              <a:rPr lang="en-AU" baseline="0" dirty="0" smtClean="0"/>
              <a:t> words.</a:t>
            </a:r>
          </a:p>
          <a:p>
            <a:endParaRPr lang="en-AU" baseline="0" dirty="0" smtClean="0"/>
          </a:p>
          <a:p>
            <a:r>
              <a:rPr lang="en-AU" baseline="0" dirty="0" smtClean="0"/>
              <a:t>* Play video *</a:t>
            </a:r>
            <a:endParaRPr lang="en-AU" dirty="0" smtClean="0"/>
          </a:p>
          <a:p>
            <a:endParaRPr lang="en-AU" dirty="0" smtClean="0"/>
          </a:p>
          <a:p>
            <a:r>
              <a:rPr lang="en-AU" dirty="0" smtClean="0"/>
              <a:t>Note after the video</a:t>
            </a:r>
            <a:r>
              <a:rPr lang="en-AU" baseline="0" dirty="0" smtClean="0"/>
              <a:t> that you love that in half way through it has “do not attempt” in small font at the bottom of the screen.</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49790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18365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47</a:t>
            </a:fld>
            <a:endParaRPr lang="en-US"/>
          </a:p>
        </p:txBody>
      </p:sp>
    </p:spTree>
    <p:extLst>
      <p:ext uri="{BB962C8B-B14F-4D97-AF65-F5344CB8AC3E}">
        <p14:creationId xmlns:p14="http://schemas.microsoft.com/office/powerpoint/2010/main" val="1594682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48</a:t>
            </a:fld>
            <a:endParaRPr lang="en-US"/>
          </a:p>
        </p:txBody>
      </p:sp>
    </p:spTree>
    <p:extLst>
      <p:ext uri="{BB962C8B-B14F-4D97-AF65-F5344CB8AC3E}">
        <p14:creationId xmlns:p14="http://schemas.microsoft.com/office/powerpoint/2010/main" val="442343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50</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Integrated:</a:t>
            </a:r>
          </a:p>
          <a:p>
            <a:r>
              <a:rPr lang="en-US" dirty="0" smtClean="0"/>
              <a:t>-New</a:t>
            </a:r>
            <a:r>
              <a:rPr lang="en-US" baseline="0" dirty="0" smtClean="0"/>
              <a:t> app templates &amp; easily upload to Test Cloud</a:t>
            </a:r>
          </a:p>
          <a:p>
            <a:endParaRPr lang="en-US" baseline="0" dirty="0" smtClean="0"/>
          </a:p>
          <a:p>
            <a:r>
              <a:rPr lang="en-US" baseline="0" dirty="0" err="1" smtClean="0"/>
              <a:t>UITest</a:t>
            </a:r>
            <a:r>
              <a:rPr lang="en-US" baseline="0" dirty="0" smtClean="0"/>
              <a:t> 1.0</a:t>
            </a:r>
          </a:p>
          <a:p>
            <a:r>
              <a:rPr lang="en-US" baseline="0" dirty="0" smtClean="0"/>
              <a:t>-Unlimited test runs for free on simulator or local device!</a:t>
            </a:r>
          </a:p>
          <a:p>
            <a:endParaRPr lang="en-US" baseline="0" dirty="0" smtClean="0"/>
          </a:p>
          <a:p>
            <a:r>
              <a:rPr lang="en-US" baseline="0" dirty="0" smtClean="0"/>
              <a:t>Test Recorder</a:t>
            </a:r>
          </a:p>
          <a:p>
            <a:r>
              <a:rPr lang="en-US" baseline="0" dirty="0" smtClean="0"/>
              <a:t>-Easily create tests with a tap of your app </a:t>
            </a:r>
          </a:p>
          <a:p>
            <a:r>
              <a:rPr lang="en-US" baseline="0" dirty="0" smtClean="0"/>
              <a:t>-Copy out test or upload to test cloud</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52</a:t>
            </a:fld>
            <a:endParaRPr lang="en-US"/>
          </a:p>
        </p:txBody>
      </p:sp>
    </p:spTree>
    <p:extLst>
      <p:ext uri="{BB962C8B-B14F-4D97-AF65-F5344CB8AC3E}">
        <p14:creationId xmlns:p14="http://schemas.microsoft.com/office/powerpoint/2010/main" val="2077038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310417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55</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point I am making is that</a:t>
            </a:r>
            <a:r>
              <a:rPr lang="en-AU" baseline="0" dirty="0" smtClean="0"/>
              <a:t> for many people the device they choose to have is almost an extension of their person and they feel very passionate about it.</a:t>
            </a:r>
          </a:p>
          <a:p>
            <a:endParaRPr lang="en-AU" dirty="0" smtClean="0"/>
          </a:p>
          <a:p>
            <a:r>
              <a:rPr lang="en-AU" dirty="0" smtClean="0"/>
              <a:t>To the point, sometimes, that a bad words might be fighting</a:t>
            </a:r>
            <a:r>
              <a:rPr lang="en-AU" baseline="0" dirty="0" smtClean="0"/>
              <a:t> words.</a:t>
            </a:r>
          </a:p>
          <a:p>
            <a:endParaRPr lang="en-AU" baseline="0" dirty="0" smtClean="0"/>
          </a:p>
          <a:p>
            <a:r>
              <a:rPr lang="en-AU" baseline="0" dirty="0" smtClean="0"/>
              <a:t>* Play video *</a:t>
            </a:r>
            <a:endParaRPr lang="en-AU" dirty="0" smtClean="0"/>
          </a:p>
          <a:p>
            <a:endParaRPr lang="en-AU" dirty="0" smtClean="0"/>
          </a:p>
          <a:p>
            <a:r>
              <a:rPr lang="en-AU" dirty="0" smtClean="0"/>
              <a:t>Note after the video</a:t>
            </a:r>
            <a:r>
              <a:rPr lang="en-AU" baseline="0" dirty="0" smtClean="0"/>
              <a:t> that you love that in half way through it has “do not attempt” in small font at the bottom of the screen.</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61484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56</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57</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58</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59</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79450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17E3ADE-F77E-D840-8786-3A1F7C089F72}" type="slidenum">
              <a:rPr lang="en-US" smtClean="0"/>
              <a:t>63</a:t>
            </a:fld>
            <a:endParaRPr lang="en-US"/>
          </a:p>
        </p:txBody>
      </p:sp>
    </p:spTree>
    <p:extLst>
      <p:ext uri="{BB962C8B-B14F-4D97-AF65-F5344CB8AC3E}">
        <p14:creationId xmlns:p14="http://schemas.microsoft.com/office/powerpoint/2010/main" val="1661408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3/25/2017 9:50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928490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started today with free 30 day trial of Xamarin</a:t>
            </a:r>
            <a:r>
              <a:rPr lang="en-US" baseline="0" dirty="0" smtClean="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66</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68</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66392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dirty="0" smtClean="0"/>
              <a:t>Globally, half of employers will require BYOD by 2017.</a:t>
            </a:r>
          </a:p>
          <a:p>
            <a:endParaRPr lang="en-AU" sz="1400" b="0" i="0" kern="1200" dirty="0" smtClean="0">
              <a:solidFill>
                <a:schemeClr val="tx1"/>
              </a:solidFill>
              <a:effectLst/>
              <a:latin typeface="Segoe UI Light" pitchFamily="34" charset="0"/>
              <a:ea typeface="+mn-ea"/>
              <a:cs typeface="+mn-cs"/>
            </a:endParaRPr>
          </a:p>
          <a:p>
            <a:r>
              <a:rPr lang="en-AU" sz="1400" b="0" i="0" kern="1200" dirty="0" smtClean="0">
                <a:solidFill>
                  <a:schemeClr val="tx1"/>
                </a:solidFill>
                <a:effectLst/>
                <a:latin typeface="Segoe UI Light" pitchFamily="34" charset="0"/>
                <a:ea typeface="+mn-ea"/>
                <a:cs typeface="+mn-cs"/>
              </a:rPr>
              <a:t>Ask audience who works at a business where they BYOD</a:t>
            </a:r>
            <a:r>
              <a:rPr lang="en-AU" sz="1400" b="0" i="0" kern="1200" baseline="0" dirty="0" smtClean="0">
                <a:solidFill>
                  <a:schemeClr val="tx1"/>
                </a:solidFill>
                <a:effectLst/>
                <a:latin typeface="Segoe UI Light" pitchFamily="34" charset="0"/>
                <a:ea typeface="+mn-ea"/>
                <a:cs typeface="+mn-cs"/>
              </a:rPr>
              <a:t> (even unofficially).</a:t>
            </a:r>
            <a:endParaRPr lang="en-AU" sz="14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3: Bring Your Own Device: The Facts and the Future:</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http://www.gartner.com/DisplayDocument?id=2422315</a:t>
            </a:r>
            <a:endParaRPr lang="en-AU" dirty="0" smtClean="0"/>
          </a:p>
          <a:p>
            <a:r>
              <a:rPr lang="en-AU" dirty="0" smtClean="0"/>
              <a:t>	- Consumption of video on</a:t>
            </a:r>
            <a:r>
              <a:rPr lang="en-AU" baseline="0" dirty="0" smtClean="0"/>
              <a:t> mobile devices for work purposes.</a:t>
            </a:r>
          </a:p>
          <a:p>
            <a:r>
              <a:rPr lang="en-AU" baseline="0" dirty="0" smtClean="0"/>
              <a:t>	- By 2014 90% of organisations will support corporate apps on a range of personal devices.</a:t>
            </a:r>
            <a:endParaRPr lang="en-AU" dirty="0" smtClean="0"/>
          </a:p>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8184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smtClean="0"/>
              <a:t>Over 60% of Information Workers will interact with content applications via a mobile device by 2015.</a:t>
            </a:r>
          </a:p>
          <a:p>
            <a:endParaRPr lang="en-AU" sz="90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How to Take Video Mobile With Enterprise Video Content Management:</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http://www.gartner.com/DisplayDocument?id=2516615</a:t>
            </a:r>
            <a:endParaRPr lang="en-AU"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3861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smtClean="0"/>
              <a:t>By 2016</a:t>
            </a:r>
            <a:r>
              <a:rPr lang="en-AU" sz="900" baseline="0" dirty="0" smtClean="0"/>
              <a:t> half of these initiatives will have failed due to lack of true BYOD support.</a:t>
            </a:r>
            <a:endParaRPr lang="en-AU" sz="900" dirty="0" smtClean="0"/>
          </a:p>
          <a:p>
            <a:endParaRPr lang="en-AU" sz="90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How to Take Video Mobile With Enterprise Video Content Management:</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http://www.gartner.com/DisplayDocument?id=2516615</a:t>
            </a:r>
            <a:endParaRPr lang="en-AU"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3/25/2017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19250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5036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7" r:id="rId10"/>
    <p:sldLayoutId id="2147483679" r:id="rId11"/>
    <p:sldLayoutId id="2147483706" r:id="rId12"/>
    <p:sldLayoutId id="2147483708" r:id="rId13"/>
    <p:sldLayoutId id="2147483738" r:id="rId14"/>
    <p:sldLayoutId id="2147483740" r:id="rId15"/>
    <p:sldLayoutId id="2147483741" r:id="rId16"/>
    <p:sldLayoutId id="2147483742" r:id="rId17"/>
    <p:sldLayoutId id="2147483743" r:id="rId18"/>
    <p:sldLayoutId id="2147483744" r:id="rId19"/>
    <p:sldLayoutId id="2147483745" r:id="rId20"/>
    <p:sldLayoutId id="2147483746"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6.emf"/><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46.emf"/><Relationship Id="rId4" Type="http://schemas.openxmlformats.org/officeDocument/2006/relationships/image" Target="../media/image4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74.emf"/><Relationship Id="rId4" Type="http://schemas.openxmlformats.org/officeDocument/2006/relationships/image" Target="../media/image7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9.tiff"/><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94.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67" b="1" dirty="0" err="1" smtClean="0">
                <a:solidFill>
                  <a:schemeClr val="bg1"/>
                </a:solidFill>
                <a:latin typeface="Segoe UI" charset="0"/>
                <a:ea typeface="Segoe UI" charset="0"/>
                <a:cs typeface="Segoe UI" charset="0"/>
              </a:rPr>
              <a:t>Hardik</a:t>
            </a:r>
            <a:r>
              <a:rPr lang="en-US" sz="2667" b="1" dirty="0" smtClean="0">
                <a:solidFill>
                  <a:schemeClr val="bg1"/>
                </a:solidFill>
                <a:latin typeface="Segoe UI" charset="0"/>
                <a:ea typeface="Segoe UI" charset="0"/>
                <a:cs typeface="Segoe UI" charset="0"/>
              </a:rPr>
              <a:t> </a:t>
            </a:r>
            <a:r>
              <a:rPr lang="en-US" sz="2667" dirty="0" smtClean="0">
                <a:solidFill>
                  <a:schemeClr val="bg1"/>
                </a:solidFill>
                <a:latin typeface="Segoe UI" charset="0"/>
                <a:ea typeface="Segoe UI" charset="0"/>
                <a:cs typeface="Segoe UI" charset="0"/>
              </a:rPr>
              <a:t>Mistry</a:t>
            </a:r>
            <a:endParaRPr lang="en-US" sz="2667" dirty="0">
              <a:solidFill>
                <a:schemeClr val="bg1"/>
              </a:solidFill>
            </a:endParaRPr>
          </a:p>
        </p:txBody>
      </p:sp>
      <p:sp>
        <p:nvSpPr>
          <p:cNvPr id="13" name="Title 11"/>
          <p:cNvSpPr txBox="1">
            <a:spLocks/>
          </p:cNvSpPr>
          <p:nvPr/>
        </p:nvSpPr>
        <p:spPr>
          <a:xfrm>
            <a:off x="978548" y="5375967"/>
            <a:ext cx="4466287" cy="51565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960" dirty="0" smtClean="0">
                <a:solidFill>
                  <a:schemeClr val="bg1"/>
                </a:solidFill>
              </a:rPr>
              <a:t>Technology Consultant, Mobility &amp; Cloud</a:t>
            </a:r>
            <a:endParaRPr lang="en-US" sz="1960"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@mistryhardik05</a:t>
            </a:r>
            <a:endParaRPr lang="en-US" sz="1867"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Didn’t HTML5 solve this?</a:t>
            </a:r>
            <a:endParaRPr lang="en-AU" dirty="0"/>
          </a:p>
        </p:txBody>
      </p:sp>
      <p:sp>
        <p:nvSpPr>
          <p:cNvPr id="3" name="Text Placeholder 2"/>
          <p:cNvSpPr>
            <a:spLocks noGrp="1"/>
          </p:cNvSpPr>
          <p:nvPr>
            <p:ph type="body" sz="quarter" idx="10"/>
          </p:nvPr>
        </p:nvSpPr>
        <p:spPr>
          <a:xfrm>
            <a:off x="269239" y="1189495"/>
            <a:ext cx="11653523" cy="3137953"/>
          </a:xfrm>
        </p:spPr>
        <p:txBody>
          <a:bodyPr/>
          <a:lstStyle/>
          <a:p>
            <a:r>
              <a:rPr lang="en-AU" dirty="0" smtClean="0"/>
              <a:t/>
            </a:r>
            <a:br>
              <a:rPr lang="en-AU" dirty="0" smtClean="0"/>
            </a:br>
            <a:r>
              <a:rPr lang="en-AU" dirty="0" smtClean="0"/>
              <a:t>Complicates build for some use cases.</a:t>
            </a:r>
          </a:p>
          <a:p>
            <a:endParaRPr lang="en-AU" dirty="0"/>
          </a:p>
          <a:p>
            <a:r>
              <a:rPr lang="en-AU" dirty="0"/>
              <a:t>Patchy or varied support for some features </a:t>
            </a:r>
            <a:br>
              <a:rPr lang="en-AU" dirty="0"/>
            </a:br>
            <a:r>
              <a:rPr lang="en-AU" dirty="0"/>
              <a:t>cross-browser or </a:t>
            </a:r>
            <a:r>
              <a:rPr lang="en-AU" dirty="0" err="1"/>
              <a:t>webview</a:t>
            </a:r>
            <a:r>
              <a:rPr lang="en-AU" dirty="0" smtClean="0"/>
              <a: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Tree>
    <p:extLst>
      <p:ext uri="{BB962C8B-B14F-4D97-AF65-F5344CB8AC3E}">
        <p14:creationId xmlns:p14="http://schemas.microsoft.com/office/powerpoint/2010/main" val="3446999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are the top 2 mobile browsers?</a:t>
            </a:r>
            <a:endParaRPr lang="en-AU" dirty="0"/>
          </a:p>
        </p:txBody>
      </p:sp>
      <p:sp>
        <p:nvSpPr>
          <p:cNvPr id="3" name="Text Placeholder 2"/>
          <p:cNvSpPr>
            <a:spLocks noGrp="1"/>
          </p:cNvSpPr>
          <p:nvPr>
            <p:ph type="body" sz="quarter" idx="10"/>
          </p:nvPr>
        </p:nvSpPr>
        <p:spPr>
          <a:xfrm>
            <a:off x="269239" y="1189495"/>
            <a:ext cx="11653523" cy="2715537"/>
          </a:xfrm>
        </p:spPr>
        <p:txBody>
          <a:bodyPr/>
          <a:lstStyle/>
          <a:p>
            <a:endParaRPr lang="en-AU" dirty="0"/>
          </a:p>
          <a:p>
            <a:r>
              <a:rPr lang="en-AU" dirty="0" smtClean="0"/>
              <a:t>Safari</a:t>
            </a:r>
          </a:p>
          <a:p>
            <a:endParaRPr lang="en-AU" dirty="0"/>
          </a:p>
          <a:p>
            <a:r>
              <a:rPr lang="en-AU" dirty="0" smtClean="0"/>
              <a:t>Android </a:t>
            </a:r>
            <a:r>
              <a:rPr lang="en-AU" dirty="0" err="1" smtClean="0"/>
              <a:t>Webkit</a:t>
            </a:r>
            <a:endParaRPr lang="en-AU"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Tree>
    <p:extLst>
      <p:ext uri="{BB962C8B-B14F-4D97-AF65-F5344CB8AC3E}">
        <p14:creationId xmlns:p14="http://schemas.microsoft.com/office/powerpoint/2010/main" val="1837510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Windows Phone 8</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6" name="Picture 5"/>
          <p:cNvPicPr>
            <a:picLocks noChangeAspect="1"/>
          </p:cNvPicPr>
          <p:nvPr/>
        </p:nvPicPr>
        <p:blipFill>
          <a:blip r:embed="rId4"/>
          <a:stretch>
            <a:fillRect/>
          </a:stretch>
        </p:blipFill>
        <p:spPr>
          <a:xfrm>
            <a:off x="2919339" y="1523004"/>
            <a:ext cx="5859175" cy="5149665"/>
          </a:xfrm>
          <a:prstGeom prst="rect">
            <a:avLst/>
          </a:prstGeom>
        </p:spPr>
      </p:pic>
    </p:spTree>
    <p:extLst>
      <p:ext uri="{BB962C8B-B14F-4D97-AF65-F5344CB8AC3E}">
        <p14:creationId xmlns:p14="http://schemas.microsoft.com/office/powerpoint/2010/main" val="111814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iOS</a:t>
            </a:r>
            <a:r>
              <a:rPr lang="en-AU" dirty="0" smtClean="0"/>
              <a:t> 6</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5" name="Picture 4"/>
          <p:cNvPicPr>
            <a:picLocks noChangeAspect="1"/>
          </p:cNvPicPr>
          <p:nvPr/>
        </p:nvPicPr>
        <p:blipFill>
          <a:blip r:embed="rId4"/>
          <a:stretch>
            <a:fillRect/>
          </a:stretch>
        </p:blipFill>
        <p:spPr>
          <a:xfrm>
            <a:off x="2284007" y="1332481"/>
            <a:ext cx="7046026" cy="5204576"/>
          </a:xfrm>
          <a:prstGeom prst="rect">
            <a:avLst/>
          </a:prstGeom>
        </p:spPr>
      </p:pic>
    </p:spTree>
    <p:extLst>
      <p:ext uri="{BB962C8B-B14F-4D97-AF65-F5344CB8AC3E}">
        <p14:creationId xmlns:p14="http://schemas.microsoft.com/office/powerpoint/2010/main" val="401983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Android 4.1.2</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5" name="Picture 4"/>
          <p:cNvPicPr>
            <a:picLocks noChangeAspect="1"/>
          </p:cNvPicPr>
          <p:nvPr/>
        </p:nvPicPr>
        <p:blipFill>
          <a:blip r:embed="rId4"/>
          <a:stretch>
            <a:fillRect/>
          </a:stretch>
        </p:blipFill>
        <p:spPr>
          <a:xfrm>
            <a:off x="2231536" y="1183477"/>
            <a:ext cx="7182310" cy="5496521"/>
          </a:xfrm>
          <a:prstGeom prst="rect">
            <a:avLst/>
          </a:prstGeom>
        </p:spPr>
      </p:pic>
    </p:spTree>
    <p:extLst>
      <p:ext uri="{BB962C8B-B14F-4D97-AF65-F5344CB8AC3E}">
        <p14:creationId xmlns:p14="http://schemas.microsoft.com/office/powerpoint/2010/main" val="152125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HTML5 lessons learned</a:t>
            </a:r>
            <a:endParaRPr lang="en-AU" dirty="0"/>
          </a:p>
        </p:txBody>
      </p:sp>
      <p:sp>
        <p:nvSpPr>
          <p:cNvPr id="3" name="Text Placeholder 2"/>
          <p:cNvSpPr>
            <a:spLocks noGrp="1"/>
          </p:cNvSpPr>
          <p:nvPr>
            <p:ph type="body" sz="quarter" idx="10"/>
          </p:nvPr>
        </p:nvSpPr>
        <p:spPr>
          <a:xfrm>
            <a:off x="269239" y="1189495"/>
            <a:ext cx="11653523" cy="4767276"/>
          </a:xfrm>
        </p:spPr>
        <p:txBody>
          <a:bodyPr/>
          <a:lstStyle/>
          <a:p>
            <a:r>
              <a:rPr lang="en-AU" dirty="0" smtClean="0"/>
              <a:t>“</a:t>
            </a:r>
            <a:r>
              <a:rPr lang="en-AU" dirty="0"/>
              <a:t>I think the biggest mistake that we made, as a company, is betting too much on HTML5 </a:t>
            </a:r>
            <a:r>
              <a:rPr lang="en-AU" dirty="0" smtClean="0"/>
              <a:t>as </a:t>
            </a:r>
            <a:br>
              <a:rPr lang="en-AU" dirty="0" smtClean="0"/>
            </a:br>
            <a:r>
              <a:rPr lang="en-AU" dirty="0" smtClean="0"/>
              <a:t>opposed </a:t>
            </a:r>
            <a:r>
              <a:rPr lang="en-AU" dirty="0"/>
              <a:t>to native...” – Mark </a:t>
            </a:r>
            <a:r>
              <a:rPr lang="en-AU" dirty="0" err="1" smtClean="0"/>
              <a:t>Zuckerberg</a:t>
            </a:r>
            <a:r>
              <a:rPr lang="en-AU" dirty="0" smtClean="0"/>
              <a:t>, Facebook</a:t>
            </a:r>
          </a:p>
          <a:p>
            <a:endParaRPr lang="en-AU" dirty="0"/>
          </a:p>
          <a:p>
            <a:r>
              <a:rPr lang="en-AU" dirty="0" smtClean="0"/>
              <a:t>“</a:t>
            </a:r>
            <a:r>
              <a:rPr lang="en-AU" dirty="0"/>
              <a:t>We have definitely shifted from HTML5 to </a:t>
            </a:r>
            <a:r>
              <a:rPr lang="en-AU" dirty="0" smtClean="0"/>
              <a:t>native. </a:t>
            </a:r>
            <a:r>
              <a:rPr lang="en-AU" dirty="0"/>
              <a:t>The primary reason for that </a:t>
            </a:r>
            <a:r>
              <a:rPr lang="en-AU" dirty="0" smtClean="0"/>
              <a:t>is .. people </a:t>
            </a:r>
            <a:r>
              <a:rPr lang="en-AU" dirty="0"/>
              <a:t>are spending more time in the app, and the app is running out of </a:t>
            </a:r>
            <a:r>
              <a:rPr lang="en-AU" dirty="0" smtClean="0"/>
              <a:t>memory…” </a:t>
            </a:r>
            <a:r>
              <a:rPr lang="en-AU" dirty="0"/>
              <a:t>–</a:t>
            </a:r>
            <a:r>
              <a:rPr lang="en-AU" dirty="0" smtClean="0"/>
              <a:t> </a:t>
            </a:r>
            <a:r>
              <a:rPr lang="en-AU" dirty="0" err="1"/>
              <a:t>Kiran</a:t>
            </a:r>
            <a:r>
              <a:rPr lang="en-AU" dirty="0"/>
              <a:t> </a:t>
            </a:r>
            <a:r>
              <a:rPr lang="en-AU" dirty="0" smtClean="0"/>
              <a:t>Prasad, LinkedIn</a:t>
            </a:r>
            <a:endParaRPr lang="en-AU"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
        <p:nvSpPr>
          <p:cNvPr id="5" name="&quot;No&quot; Symbol 4"/>
          <p:cNvSpPr/>
          <p:nvPr/>
        </p:nvSpPr>
        <p:spPr bwMode="auto">
          <a:xfrm>
            <a:off x="10748355" y="50236"/>
            <a:ext cx="1091734" cy="1200072"/>
          </a:xfrm>
          <a:prstGeom prst="noSmoking">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662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Which leaves us with?</a:t>
            </a:r>
            <a:endParaRPr lang="en-AU" dirty="0"/>
          </a:p>
        </p:txBody>
      </p:sp>
      <p:sp>
        <p:nvSpPr>
          <p:cNvPr id="3" name="Text Placeholder 2"/>
          <p:cNvSpPr>
            <a:spLocks noGrp="1"/>
          </p:cNvSpPr>
          <p:nvPr>
            <p:ph type="body" sz="quarter" idx="10"/>
          </p:nvPr>
        </p:nvSpPr>
        <p:spPr>
          <a:xfrm>
            <a:off x="3167260" y="2793668"/>
            <a:ext cx="5859175" cy="1270665"/>
          </a:xfrm>
        </p:spPr>
        <p:txBody>
          <a:bodyPr/>
          <a:lstStyle/>
          <a:p>
            <a:r>
              <a:rPr lang="en-AU" sz="7842" dirty="0"/>
              <a:t>Going native!</a:t>
            </a:r>
          </a:p>
        </p:txBody>
      </p:sp>
    </p:spTree>
    <p:extLst>
      <p:ext uri="{BB962C8B-B14F-4D97-AF65-F5344CB8AC3E}">
        <p14:creationId xmlns:p14="http://schemas.microsoft.com/office/powerpoint/2010/main" val="3549991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X-Platform C# </a:t>
            </a:r>
            <a:r>
              <a:rPr lang="en-AU" sz="6470" dirty="0"/>
              <a:t>&amp;</a:t>
            </a:r>
            <a:r>
              <a:rPr lang="en-AU" dirty="0" smtClean="0"/>
              <a:t> Xamarin</a:t>
            </a:r>
            <a:endParaRPr lang="en-AU" dirty="0"/>
          </a:p>
        </p:txBody>
      </p:sp>
    </p:spTree>
    <p:extLst>
      <p:ext uri="{BB962C8B-B14F-4D97-AF65-F5344CB8AC3E}">
        <p14:creationId xmlns:p14="http://schemas.microsoft.com/office/powerpoint/2010/main" val="5258887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 is not just for Christmas</a:t>
            </a:r>
            <a:endParaRPr lang="en-AU" dirty="0"/>
          </a:p>
        </p:txBody>
      </p:sp>
      <p:sp>
        <p:nvSpPr>
          <p:cNvPr id="3" name="Text Placeholder 2"/>
          <p:cNvSpPr>
            <a:spLocks noGrp="1"/>
          </p:cNvSpPr>
          <p:nvPr>
            <p:ph type="body" sz="quarter" idx="10"/>
          </p:nvPr>
        </p:nvSpPr>
        <p:spPr>
          <a:xfrm>
            <a:off x="269239" y="1189495"/>
            <a:ext cx="11653523" cy="4525894"/>
          </a:xfrm>
        </p:spPr>
        <p:txBody>
          <a:bodyPr/>
          <a:lstStyle/>
          <a:p>
            <a:r>
              <a:rPr lang="en-AU" sz="3529" dirty="0"/>
              <a:t/>
            </a:r>
            <a:br>
              <a:rPr lang="en-AU" sz="3529" dirty="0"/>
            </a:br>
            <a:r>
              <a:rPr lang="en-AU" sz="3529" dirty="0"/>
              <a:t>An international standard </a:t>
            </a:r>
            <a:r>
              <a:rPr lang="en-AU" sz="3529" dirty="0"/>
              <a:t>governed </a:t>
            </a:r>
            <a:r>
              <a:rPr lang="en-AU" sz="3529" dirty="0"/>
              <a:t>by both ECMA (2001) </a:t>
            </a:r>
            <a:br>
              <a:rPr lang="en-AU" sz="3529" dirty="0"/>
            </a:br>
            <a:r>
              <a:rPr lang="en-AU" sz="3529" dirty="0"/>
              <a:t>and ISO (2003).</a:t>
            </a:r>
          </a:p>
          <a:p>
            <a:endParaRPr lang="en-AU" sz="3529" dirty="0"/>
          </a:p>
          <a:p>
            <a:r>
              <a:rPr lang="en-AU" sz="3529" dirty="0"/>
              <a:t>Underlying Common Language Infrastructure (CLI) is also standardised via ECMA and ISO.</a:t>
            </a:r>
          </a:p>
          <a:p>
            <a:endParaRPr lang="en-AU" sz="3529" dirty="0"/>
          </a:p>
          <a:p>
            <a:r>
              <a:rPr lang="en-AU" sz="3529" dirty="0"/>
              <a:t>Write your own! Are you up for some weekend hacking?</a:t>
            </a:r>
            <a:endParaRPr lang="en-AU" sz="3529" dirty="0"/>
          </a:p>
        </p:txBody>
      </p:sp>
    </p:spTree>
    <p:extLst>
      <p:ext uri="{BB962C8B-B14F-4D97-AF65-F5344CB8AC3E}">
        <p14:creationId xmlns:p14="http://schemas.microsoft.com/office/powerpoint/2010/main" val="4814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Getting up to monkey business</a:t>
            </a:r>
            <a:endParaRPr lang="en-AU" dirty="0"/>
          </a:p>
        </p:txBody>
      </p:sp>
      <p:sp>
        <p:nvSpPr>
          <p:cNvPr id="3" name="Text Placeholder 2"/>
          <p:cNvSpPr>
            <a:spLocks noGrp="1"/>
          </p:cNvSpPr>
          <p:nvPr>
            <p:ph type="body" sz="quarter" idx="10"/>
          </p:nvPr>
        </p:nvSpPr>
        <p:spPr>
          <a:xfrm>
            <a:off x="269239" y="1189495"/>
            <a:ext cx="11653523" cy="669832"/>
          </a:xfrm>
        </p:spPr>
        <p:txBody>
          <a:bodyPr/>
          <a:lstStyle/>
          <a:p>
            <a:r>
              <a:rPr lang="en-AU" sz="3529" dirty="0"/>
              <a:t>The history of Mono</a:t>
            </a:r>
            <a:endParaRPr lang="en-AU" sz="3529"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4" y="2388433"/>
            <a:ext cx="1021699" cy="1076189"/>
          </a:xfrm>
          <a:prstGeom prst="rect">
            <a:avLst/>
          </a:prstGeom>
        </p:spPr>
      </p:pic>
      <p:sp>
        <p:nvSpPr>
          <p:cNvPr id="5" name="TextBox 4"/>
          <p:cNvSpPr txBox="1"/>
          <p:nvPr/>
        </p:nvSpPr>
        <p:spPr>
          <a:xfrm>
            <a:off x="495291" y="3287815"/>
            <a:ext cx="1042528" cy="853886"/>
          </a:xfrm>
          <a:prstGeom prst="rect">
            <a:avLst/>
          </a:prstGeom>
          <a:noFill/>
        </p:spPr>
        <p:txBody>
          <a:bodyPr wrap="none" lIns="179285" tIns="143428" rIns="179285" bIns="143428" rtlCol="0">
            <a:spAutoFit/>
          </a:bodyPr>
          <a:lstStyle/>
          <a:p>
            <a:pPr>
              <a:lnSpc>
                <a:spcPct val="90000"/>
              </a:lnSpc>
              <a:spcAft>
                <a:spcPts val="588"/>
              </a:spcAft>
            </a:pPr>
            <a:r>
              <a:rPr lang="en-AU" sz="1765" dirty="0" err="1">
                <a:gradFill>
                  <a:gsLst>
                    <a:gs pos="2917">
                      <a:schemeClr val="tx1"/>
                    </a:gs>
                    <a:gs pos="30000">
                      <a:schemeClr val="tx1"/>
                    </a:gs>
                  </a:gsLst>
                  <a:lin ang="5400000" scaled="0"/>
                </a:gradFill>
              </a:rPr>
              <a:t>Ximian</a:t>
            </a:r>
            <a:endParaRPr lang="en-AU" sz="1765" dirty="0">
              <a:gradFill>
                <a:gsLst>
                  <a:gs pos="2917">
                    <a:schemeClr val="tx1"/>
                  </a:gs>
                  <a:gs pos="30000">
                    <a:schemeClr val="tx1"/>
                  </a:gs>
                </a:gsLst>
                <a:lin ang="5400000" scaled="0"/>
              </a:gradFill>
            </a:endParaRPr>
          </a:p>
          <a:p>
            <a:pPr algn="ctr">
              <a:lnSpc>
                <a:spcPct val="90000"/>
              </a:lnSpc>
              <a:spcAft>
                <a:spcPts val="588"/>
              </a:spcAft>
            </a:pPr>
            <a:r>
              <a:rPr lang="en-AU" sz="1765" dirty="0">
                <a:gradFill>
                  <a:gsLst>
                    <a:gs pos="2917">
                      <a:schemeClr val="tx1"/>
                    </a:gs>
                    <a:gs pos="30000">
                      <a:schemeClr val="tx1"/>
                    </a:gs>
                  </a:gsLst>
                  <a:lin ang="5400000" scaled="0"/>
                </a:gradFill>
              </a:rPr>
              <a:t>(1999)</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9241" y="4764122"/>
            <a:ext cx="643873" cy="643873"/>
          </a:xfrm>
          <a:prstGeom prst="rect">
            <a:avLst/>
          </a:prstGeom>
        </p:spPr>
      </p:pic>
      <p:sp>
        <p:nvSpPr>
          <p:cNvPr id="7" name="TextBox 6"/>
          <p:cNvSpPr txBox="1"/>
          <p:nvPr/>
        </p:nvSpPr>
        <p:spPr>
          <a:xfrm>
            <a:off x="1374943" y="5254086"/>
            <a:ext cx="987525" cy="534056"/>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(2001)</a:t>
            </a:r>
          </a:p>
        </p:txBody>
      </p:sp>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424784" y="2569076"/>
            <a:ext cx="1623627" cy="376396"/>
          </a:xfrm>
          <a:prstGeom prst="rect">
            <a:avLst/>
          </a:prstGeom>
        </p:spPr>
      </p:pic>
      <p:cxnSp>
        <p:nvCxnSpPr>
          <p:cNvPr id="11" name="Straight Arrow Connector 10"/>
          <p:cNvCxnSpPr/>
          <p:nvPr/>
        </p:nvCxnSpPr>
        <p:spPr>
          <a:xfrm>
            <a:off x="1540894" y="4064332"/>
            <a:ext cx="253633" cy="4660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56691" y="3950140"/>
            <a:ext cx="907945" cy="479745"/>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started</a:t>
            </a:r>
          </a:p>
        </p:txBody>
      </p:sp>
      <p:grpSp>
        <p:nvGrpSpPr>
          <p:cNvPr id="8" name="Group 7"/>
          <p:cNvGrpSpPr/>
          <p:nvPr/>
        </p:nvGrpSpPr>
        <p:grpSpPr>
          <a:xfrm>
            <a:off x="1648674" y="2716473"/>
            <a:ext cx="1496621" cy="669832"/>
            <a:chOff x="1681733" y="2770447"/>
            <a:chExt cx="1526631" cy="683264"/>
          </a:xfrm>
        </p:grpSpPr>
        <p:cxnSp>
          <p:nvCxnSpPr>
            <p:cNvPr id="14" name="Straight Arrow Connector 13"/>
            <p:cNvCxnSpPr/>
            <p:nvPr/>
          </p:nvCxnSpPr>
          <p:spPr>
            <a:xfrm>
              <a:off x="1681733" y="2812067"/>
              <a:ext cx="15266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25749" y="2770447"/>
              <a:ext cx="1191673" cy="683264"/>
            </a:xfrm>
            <a:prstGeom prst="rect">
              <a:avLst/>
            </a:prstGeom>
            <a:noFill/>
          </p:spPr>
          <p:txBody>
            <a:bodyPr wrap="none" lIns="179285" tIns="143428" rIns="179285" bIns="143428" rtlCol="0">
              <a:spAutoFit/>
            </a:bodyPr>
            <a:lstStyle/>
            <a:p>
              <a:pPr algn="ctr">
                <a:lnSpc>
                  <a:spcPct val="90000"/>
                </a:lnSpc>
                <a:spcAft>
                  <a:spcPts val="588"/>
                </a:spcAft>
              </a:pPr>
              <a:r>
                <a:rPr lang="en-AU" sz="1372" dirty="0">
                  <a:gradFill>
                    <a:gsLst>
                      <a:gs pos="2917">
                        <a:schemeClr val="tx1"/>
                      </a:gs>
                      <a:gs pos="30000">
                        <a:schemeClr val="tx1"/>
                      </a:gs>
                    </a:gsLst>
                    <a:lin ang="5400000" scaled="0"/>
                  </a:gradFill>
                </a:rPr>
                <a:t>bought by</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(2003)</a:t>
              </a:r>
            </a:p>
          </p:txBody>
        </p:sp>
      </p:grpSp>
      <p:grpSp>
        <p:nvGrpSpPr>
          <p:cNvPr id="13" name="Group 12"/>
          <p:cNvGrpSpPr/>
          <p:nvPr/>
        </p:nvGrpSpPr>
        <p:grpSpPr>
          <a:xfrm>
            <a:off x="5214044" y="2586289"/>
            <a:ext cx="3458423" cy="806546"/>
            <a:chOff x="5318596" y="2637654"/>
            <a:chExt cx="3527772" cy="822719"/>
          </a:xfrm>
        </p:grpSpPr>
        <p:grpSp>
          <p:nvGrpSpPr>
            <p:cNvPr id="21" name="Group 20"/>
            <p:cNvGrpSpPr/>
            <p:nvPr/>
          </p:nvGrpSpPr>
          <p:grpSpPr>
            <a:xfrm>
              <a:off x="6722293" y="2637654"/>
              <a:ext cx="2124075" cy="359122"/>
              <a:chOff x="6290245" y="2664817"/>
              <a:chExt cx="2124075" cy="359122"/>
            </a:xfrm>
          </p:grpSpPr>
          <p:sp>
            <p:nvSpPr>
              <p:cNvPr id="20" name="Rectangle 19"/>
              <p:cNvSpPr/>
              <p:nvPr/>
            </p:nvSpPr>
            <p:spPr bwMode="auto">
              <a:xfrm>
                <a:off x="6290245" y="2664817"/>
                <a:ext cx="2124075" cy="3591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290245" y="2698963"/>
                <a:ext cx="2124075" cy="285750"/>
              </a:xfrm>
              <a:prstGeom prst="rect">
                <a:avLst/>
              </a:prstGeom>
            </p:spPr>
          </p:pic>
        </p:grpSp>
        <p:cxnSp>
          <p:nvCxnSpPr>
            <p:cNvPr id="22" name="Straight Arrow Connector 21"/>
            <p:cNvCxnSpPr/>
            <p:nvPr/>
          </p:nvCxnSpPr>
          <p:spPr>
            <a:xfrm>
              <a:off x="5318596" y="2812067"/>
              <a:ext cx="12596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86536" y="2777182"/>
              <a:ext cx="1191812" cy="683191"/>
            </a:xfrm>
            <a:prstGeom prst="rect">
              <a:avLst/>
            </a:prstGeom>
            <a:noFill/>
          </p:spPr>
          <p:txBody>
            <a:bodyPr wrap="none" lIns="179285" tIns="143428" rIns="179285" bIns="143428" rtlCol="0">
              <a:spAutoFit/>
            </a:bodyPr>
            <a:lstStyle/>
            <a:p>
              <a:pPr algn="ctr">
                <a:lnSpc>
                  <a:spcPct val="90000"/>
                </a:lnSpc>
                <a:spcAft>
                  <a:spcPts val="588"/>
                </a:spcAft>
              </a:pPr>
              <a:r>
                <a:rPr lang="en-AU" sz="1372" dirty="0">
                  <a:gradFill>
                    <a:gsLst>
                      <a:gs pos="2917">
                        <a:schemeClr val="tx1"/>
                      </a:gs>
                      <a:gs pos="30000">
                        <a:schemeClr val="tx1"/>
                      </a:gs>
                    </a:gsLst>
                    <a:lin ang="5400000" scaled="0"/>
                  </a:gradFill>
                </a:rPr>
                <a:t>bought by</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(2011)</a:t>
              </a:r>
            </a:p>
          </p:txBody>
        </p:sp>
      </p:grpSp>
      <p:sp>
        <p:nvSpPr>
          <p:cNvPr id="44" name="TextBox 43"/>
          <p:cNvSpPr txBox="1"/>
          <p:nvPr/>
        </p:nvSpPr>
        <p:spPr>
          <a:xfrm>
            <a:off x="10633672" y="2322444"/>
            <a:ext cx="1096523" cy="859920"/>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Mono</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licensed</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by Novell</a:t>
            </a:r>
          </a:p>
        </p:txBody>
      </p:sp>
      <p:grpSp>
        <p:nvGrpSpPr>
          <p:cNvPr id="18" name="Group 17"/>
          <p:cNvGrpSpPr/>
          <p:nvPr/>
        </p:nvGrpSpPr>
        <p:grpSpPr>
          <a:xfrm>
            <a:off x="7703715" y="2386130"/>
            <a:ext cx="3167576" cy="1528795"/>
            <a:chOff x="7858189" y="2433480"/>
            <a:chExt cx="3231093" cy="1559451"/>
          </a:xfrm>
        </p:grpSpPr>
        <p:pic>
          <p:nvPicPr>
            <p:cNvPr id="37" name="Picture 3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979873" y="2433480"/>
              <a:ext cx="942355" cy="779880"/>
            </a:xfrm>
            <a:prstGeom prst="rect">
              <a:avLst/>
            </a:prstGeom>
          </p:spPr>
        </p:pic>
        <p:cxnSp>
          <p:nvCxnSpPr>
            <p:cNvPr id="39" name="Straight Arrow Connector 38"/>
            <p:cNvCxnSpPr/>
            <p:nvPr/>
          </p:nvCxnSpPr>
          <p:spPr>
            <a:xfrm flipV="1">
              <a:off x="7858189" y="3072401"/>
              <a:ext cx="1900503" cy="665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564581" y="3299385"/>
              <a:ext cx="926151" cy="489365"/>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started</a:t>
              </a:r>
            </a:p>
          </p:txBody>
        </p:sp>
        <p:sp>
          <p:nvSpPr>
            <p:cNvPr id="46" name="TextBox 45"/>
            <p:cNvSpPr txBox="1"/>
            <p:nvPr/>
          </p:nvSpPr>
          <p:spPr>
            <a:xfrm>
              <a:off x="9884785" y="3121923"/>
              <a:ext cx="1204497" cy="871008"/>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Xamarin</a:t>
              </a:r>
            </a:p>
            <a:p>
              <a:pPr algn="ctr">
                <a:lnSpc>
                  <a:spcPct val="90000"/>
                </a:lnSpc>
                <a:spcAft>
                  <a:spcPts val="588"/>
                </a:spcAft>
              </a:pPr>
              <a:r>
                <a:rPr lang="en-AU" sz="1765" dirty="0">
                  <a:gradFill>
                    <a:gsLst>
                      <a:gs pos="2917">
                        <a:schemeClr val="tx1"/>
                      </a:gs>
                      <a:gs pos="30000">
                        <a:schemeClr val="tx1"/>
                      </a:gs>
                    </a:gsLst>
                    <a:lin ang="5400000" scaled="0"/>
                  </a:gradFill>
                </a:rPr>
                <a:t>(2011)</a:t>
              </a:r>
            </a:p>
          </p:txBody>
        </p:sp>
      </p:grpSp>
      <p:grpSp>
        <p:nvGrpSpPr>
          <p:cNvPr id="10" name="Group 9"/>
          <p:cNvGrpSpPr/>
          <p:nvPr/>
        </p:nvGrpSpPr>
        <p:grpSpPr>
          <a:xfrm>
            <a:off x="3145295" y="3030362"/>
            <a:ext cx="1750633" cy="3588992"/>
            <a:chOff x="3208364" y="3090630"/>
            <a:chExt cx="1785737" cy="3660959"/>
          </a:xfrm>
        </p:grpSpPr>
        <p:sp>
          <p:nvSpPr>
            <p:cNvPr id="17" name="TextBox 16"/>
            <p:cNvSpPr txBox="1"/>
            <p:nvPr/>
          </p:nvSpPr>
          <p:spPr>
            <a:xfrm>
              <a:off x="3208364" y="5381983"/>
              <a:ext cx="1785737" cy="1369606"/>
            </a:xfrm>
            <a:prstGeom prst="rect">
              <a:avLst/>
            </a:prstGeom>
            <a:noFill/>
          </p:spPr>
          <p:txBody>
            <a:bodyPr wrap="squar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v1.0 (2004)</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v2.0 (2008)</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Touch (2009)</a:t>
              </a:r>
              <a:endParaRPr lang="en-AU" sz="1765" dirty="0">
                <a:gradFill>
                  <a:gsLst>
                    <a:gs pos="2917">
                      <a:schemeClr val="tx1"/>
                    </a:gs>
                    <a:gs pos="30000">
                      <a:schemeClr val="tx1"/>
                    </a:gs>
                  </a:gsLst>
                  <a:lin ang="5400000" scaled="0"/>
                </a:gradFill>
              </a:endParaRPr>
            </a:p>
            <a:p>
              <a:pPr>
                <a:lnSpc>
                  <a:spcPct val="90000"/>
                </a:lnSpc>
                <a:spcAft>
                  <a:spcPts val="588"/>
                </a:spcAft>
              </a:pPr>
              <a:endParaRPr lang="en-AU" sz="1765" dirty="0">
                <a:gradFill>
                  <a:gsLst>
                    <a:gs pos="2917">
                      <a:schemeClr val="tx1"/>
                    </a:gs>
                    <a:gs pos="30000">
                      <a:schemeClr val="tx1"/>
                    </a:gs>
                  </a:gsLst>
                  <a:lin ang="5400000" scaled="0"/>
                </a:gradFill>
              </a:endParaRPr>
            </a:p>
          </p:txBody>
        </p:sp>
        <p:sp>
          <p:nvSpPr>
            <p:cNvPr id="31" name="TextBox 30"/>
            <p:cNvSpPr txBox="1"/>
            <p:nvPr/>
          </p:nvSpPr>
          <p:spPr>
            <a:xfrm>
              <a:off x="3566540" y="3554371"/>
              <a:ext cx="1044460" cy="489365"/>
            </a:xfrm>
            <a:prstGeom prst="rect">
              <a:avLst/>
            </a:prstGeom>
            <a:noFill/>
          </p:spPr>
          <p:txBody>
            <a:bodyPr wrap="squar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shipped</a:t>
              </a:r>
            </a:p>
          </p:txBody>
        </p:sp>
        <p:pic>
          <p:nvPicPr>
            <p:cNvPr id="45" name="Picture 4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75281" y="4859156"/>
              <a:ext cx="656784" cy="656784"/>
            </a:xfrm>
            <a:prstGeom prst="rect">
              <a:avLst/>
            </a:prstGeom>
          </p:spPr>
        </p:pic>
        <p:cxnSp>
          <p:nvCxnSpPr>
            <p:cNvPr id="25" name="Straight Arrow Connector 24"/>
            <p:cNvCxnSpPr/>
            <p:nvPr/>
          </p:nvCxnSpPr>
          <p:spPr>
            <a:xfrm>
              <a:off x="3603673" y="3090630"/>
              <a:ext cx="0" cy="1530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335600" y="3024833"/>
            <a:ext cx="1313347" cy="3196700"/>
            <a:chOff x="6462642" y="3084991"/>
            <a:chExt cx="1339682" cy="3260800"/>
          </a:xfrm>
        </p:grpSpPr>
        <p:pic>
          <p:nvPicPr>
            <p:cNvPr id="52" name="Picture 5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37914" y="4743118"/>
              <a:ext cx="656784" cy="656784"/>
            </a:xfrm>
            <a:prstGeom prst="rect">
              <a:avLst/>
            </a:prstGeom>
          </p:spPr>
        </p:pic>
        <p:sp>
          <p:nvSpPr>
            <p:cNvPr id="33" name="&quot;No&quot; Symbol 32"/>
            <p:cNvSpPr/>
            <p:nvPr/>
          </p:nvSpPr>
          <p:spPr bwMode="auto">
            <a:xfrm>
              <a:off x="6564770" y="4656062"/>
              <a:ext cx="799454" cy="988217"/>
            </a:xfrm>
            <a:prstGeom prst="noSmoking">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6462642" y="5551727"/>
              <a:ext cx="1007327" cy="794064"/>
            </a:xfrm>
            <a:prstGeom prst="rect">
              <a:avLst/>
            </a:prstGeom>
            <a:noFill/>
          </p:spPr>
          <p:txBody>
            <a:bodyPr wrap="none" lIns="179285" tIns="143428" rIns="179285" bIns="143428" rtlCol="0">
              <a:spAutoFit/>
            </a:bodyPr>
            <a:lstStyle/>
            <a:p>
              <a:pPr algn="ctr">
                <a:lnSpc>
                  <a:spcPct val="90000"/>
                </a:lnSpc>
                <a:spcAft>
                  <a:spcPts val="588"/>
                </a:spcAft>
              </a:pPr>
              <a:r>
                <a:rPr lang="en-AU" sz="1765" dirty="0">
                  <a:gradFill>
                    <a:gsLst>
                      <a:gs pos="2917">
                        <a:schemeClr val="tx1"/>
                      </a:gs>
                      <a:gs pos="30000">
                        <a:schemeClr val="tx1"/>
                      </a:gs>
                    </a:gsLst>
                    <a:lin ang="5400000" scaled="0"/>
                  </a:gradFill>
                </a:rPr>
                <a:t>??</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(2011)</a:t>
              </a:r>
            </a:p>
          </p:txBody>
        </p:sp>
        <p:sp>
          <p:nvSpPr>
            <p:cNvPr id="36" name="TextBox 35"/>
            <p:cNvSpPr txBox="1"/>
            <p:nvPr/>
          </p:nvSpPr>
          <p:spPr>
            <a:xfrm>
              <a:off x="6884829" y="3490129"/>
              <a:ext cx="917495" cy="683264"/>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laid off</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team</a:t>
              </a:r>
            </a:p>
          </p:txBody>
        </p:sp>
        <p:cxnSp>
          <p:nvCxnSpPr>
            <p:cNvPr id="51" name="Straight Arrow Connector 50"/>
            <p:cNvCxnSpPr/>
            <p:nvPr/>
          </p:nvCxnSpPr>
          <p:spPr>
            <a:xfrm>
              <a:off x="6910182" y="3084991"/>
              <a:ext cx="0" cy="1530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Freeform 59"/>
          <p:cNvSpPr/>
          <p:nvPr/>
        </p:nvSpPr>
        <p:spPr bwMode="auto">
          <a:xfrm>
            <a:off x="4457224" y="1768436"/>
            <a:ext cx="5627556" cy="659868"/>
          </a:xfrm>
          <a:custGeom>
            <a:avLst/>
            <a:gdLst>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8935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73700 w 5740400"/>
              <a:gd name="connsiteY40" fmla="*/ 285750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7030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73700 w 5740400"/>
              <a:gd name="connsiteY40" fmla="*/ 285750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7030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66414 w 5740400"/>
              <a:gd name="connsiteY40" fmla="*/ 267535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40400" h="673100">
                <a:moveTo>
                  <a:pt x="0" y="673100"/>
                </a:moveTo>
                <a:lnTo>
                  <a:pt x="0" y="673100"/>
                </a:lnTo>
                <a:cubicBezTo>
                  <a:pt x="12700" y="656167"/>
                  <a:pt x="20982" y="634750"/>
                  <a:pt x="38100" y="622300"/>
                </a:cubicBezTo>
                <a:cubicBezTo>
                  <a:pt x="68722" y="600029"/>
                  <a:pt x="105584" y="587926"/>
                  <a:pt x="139700" y="571500"/>
                </a:cubicBezTo>
                <a:cubicBezTo>
                  <a:pt x="249290" y="518734"/>
                  <a:pt x="240757" y="530349"/>
                  <a:pt x="400050" y="476250"/>
                </a:cubicBezTo>
                <a:cubicBezTo>
                  <a:pt x="448856" y="459674"/>
                  <a:pt x="496776" y="440414"/>
                  <a:pt x="546100" y="425450"/>
                </a:cubicBezTo>
                <a:cubicBezTo>
                  <a:pt x="734483" y="368300"/>
                  <a:pt x="917760" y="290279"/>
                  <a:pt x="1111250" y="254000"/>
                </a:cubicBezTo>
                <a:lnTo>
                  <a:pt x="1314450" y="215900"/>
                </a:lnTo>
                <a:cubicBezTo>
                  <a:pt x="1382397" y="202098"/>
                  <a:pt x="1449433" y="183853"/>
                  <a:pt x="1517650" y="171450"/>
                </a:cubicBezTo>
                <a:cubicBezTo>
                  <a:pt x="1589217" y="158438"/>
                  <a:pt x="1661709" y="151103"/>
                  <a:pt x="1733550" y="139700"/>
                </a:cubicBezTo>
                <a:cubicBezTo>
                  <a:pt x="1795069" y="129935"/>
                  <a:pt x="1855957" y="116182"/>
                  <a:pt x="1917700" y="107950"/>
                </a:cubicBezTo>
                <a:cubicBezTo>
                  <a:pt x="1983045" y="99237"/>
                  <a:pt x="2049205" y="97613"/>
                  <a:pt x="2114550" y="88900"/>
                </a:cubicBezTo>
                <a:cubicBezTo>
                  <a:pt x="2176293" y="80668"/>
                  <a:pt x="2236892" y="64876"/>
                  <a:pt x="2298700" y="57150"/>
                </a:cubicBezTo>
                <a:cubicBezTo>
                  <a:pt x="2528114" y="28473"/>
                  <a:pt x="2571214" y="31766"/>
                  <a:pt x="2787650" y="25400"/>
                </a:cubicBezTo>
                <a:cubicBezTo>
                  <a:pt x="3248411" y="-10976"/>
                  <a:pt x="2929220" y="7126"/>
                  <a:pt x="3670300" y="0"/>
                </a:cubicBezTo>
                <a:lnTo>
                  <a:pt x="4267200" y="6350"/>
                </a:lnTo>
                <a:cubicBezTo>
                  <a:pt x="4369858" y="8467"/>
                  <a:pt x="4279686" y="11387"/>
                  <a:pt x="4286250" y="12700"/>
                </a:cubicBezTo>
                <a:cubicBezTo>
                  <a:pt x="4322080" y="19866"/>
                  <a:pt x="4358752" y="22888"/>
                  <a:pt x="4394200" y="31750"/>
                </a:cubicBezTo>
                <a:cubicBezTo>
                  <a:pt x="4495412" y="57053"/>
                  <a:pt x="4317575" y="13311"/>
                  <a:pt x="4457700" y="44450"/>
                </a:cubicBezTo>
                <a:cubicBezTo>
                  <a:pt x="4464234" y="45902"/>
                  <a:pt x="4470205" y="49398"/>
                  <a:pt x="4476750" y="50800"/>
                </a:cubicBezTo>
                <a:cubicBezTo>
                  <a:pt x="4499890" y="55759"/>
                  <a:pt x="4523317" y="59267"/>
                  <a:pt x="4546600" y="63500"/>
                </a:cubicBezTo>
                <a:cubicBezTo>
                  <a:pt x="4633707" y="98343"/>
                  <a:pt x="4524246" y="56794"/>
                  <a:pt x="4610100" y="82550"/>
                </a:cubicBezTo>
                <a:cubicBezTo>
                  <a:pt x="4686583" y="105495"/>
                  <a:pt x="4593582" y="87205"/>
                  <a:pt x="4679950" y="101600"/>
                </a:cubicBezTo>
                <a:cubicBezTo>
                  <a:pt x="4736833" y="124353"/>
                  <a:pt x="4686214" y="106341"/>
                  <a:pt x="4743450" y="120650"/>
                </a:cubicBezTo>
                <a:cubicBezTo>
                  <a:pt x="4758399" y="124387"/>
                  <a:pt x="4772790" y="130328"/>
                  <a:pt x="4787900" y="133350"/>
                </a:cubicBezTo>
                <a:cubicBezTo>
                  <a:pt x="4804634" y="136697"/>
                  <a:pt x="4821806" y="137287"/>
                  <a:pt x="4838700" y="139700"/>
                </a:cubicBezTo>
                <a:cubicBezTo>
                  <a:pt x="4851446" y="141521"/>
                  <a:pt x="4864132" y="143747"/>
                  <a:pt x="4876800" y="146050"/>
                </a:cubicBezTo>
                <a:cubicBezTo>
                  <a:pt x="4887419" y="147981"/>
                  <a:pt x="4898033" y="149973"/>
                  <a:pt x="4908550" y="152400"/>
                </a:cubicBezTo>
                <a:cubicBezTo>
                  <a:pt x="4925557" y="156325"/>
                  <a:pt x="4942133" y="162231"/>
                  <a:pt x="4959350" y="165100"/>
                </a:cubicBezTo>
                <a:cubicBezTo>
                  <a:pt x="4972050" y="167217"/>
                  <a:pt x="4984825" y="168925"/>
                  <a:pt x="4997450" y="171450"/>
                </a:cubicBezTo>
                <a:cubicBezTo>
                  <a:pt x="5006008" y="173162"/>
                  <a:pt x="5014224" y="176473"/>
                  <a:pt x="5022850" y="177800"/>
                </a:cubicBezTo>
                <a:cubicBezTo>
                  <a:pt x="5041794" y="180715"/>
                  <a:pt x="5060950" y="182033"/>
                  <a:pt x="5080000" y="184150"/>
                </a:cubicBezTo>
                <a:cubicBezTo>
                  <a:pt x="5088467" y="186267"/>
                  <a:pt x="5096881" y="188607"/>
                  <a:pt x="5105400" y="190500"/>
                </a:cubicBezTo>
                <a:cubicBezTo>
                  <a:pt x="5115936" y="192841"/>
                  <a:pt x="5126679" y="194232"/>
                  <a:pt x="5137150" y="196850"/>
                </a:cubicBezTo>
                <a:cubicBezTo>
                  <a:pt x="5173782" y="206008"/>
                  <a:pt x="5137796" y="202863"/>
                  <a:pt x="5187950" y="209550"/>
                </a:cubicBezTo>
                <a:cubicBezTo>
                  <a:pt x="5209036" y="212361"/>
                  <a:pt x="5230283" y="213783"/>
                  <a:pt x="5251450" y="215900"/>
                </a:cubicBezTo>
                <a:cubicBezTo>
                  <a:pt x="5264150" y="220133"/>
                  <a:pt x="5276367" y="226274"/>
                  <a:pt x="5289550" y="228600"/>
                </a:cubicBezTo>
                <a:cubicBezTo>
                  <a:pt x="5312574" y="232663"/>
                  <a:pt x="5336256" y="231644"/>
                  <a:pt x="5359400" y="234950"/>
                </a:cubicBezTo>
                <a:cubicBezTo>
                  <a:pt x="5366026" y="235897"/>
                  <a:pt x="5372014" y="239461"/>
                  <a:pt x="5378450" y="241300"/>
                </a:cubicBezTo>
                <a:cubicBezTo>
                  <a:pt x="5386841" y="243698"/>
                  <a:pt x="5389189" y="243278"/>
                  <a:pt x="5403850" y="247650"/>
                </a:cubicBezTo>
                <a:cubicBezTo>
                  <a:pt x="5418511" y="252022"/>
                  <a:pt x="5413485" y="238130"/>
                  <a:pt x="5466414" y="267535"/>
                </a:cubicBezTo>
                <a:cubicBezTo>
                  <a:pt x="5499343" y="285829"/>
                  <a:pt x="5522227" y="303881"/>
                  <a:pt x="5543550" y="317500"/>
                </a:cubicBezTo>
                <a:cubicBezTo>
                  <a:pt x="5564873" y="331119"/>
                  <a:pt x="5540231" y="319184"/>
                  <a:pt x="5594350" y="349250"/>
                </a:cubicBezTo>
                <a:cubicBezTo>
                  <a:pt x="5603601" y="354390"/>
                  <a:pt x="5610561" y="363049"/>
                  <a:pt x="5619750" y="368300"/>
                </a:cubicBezTo>
                <a:cubicBezTo>
                  <a:pt x="5625562" y="371621"/>
                  <a:pt x="5632813" y="371657"/>
                  <a:pt x="5638800" y="374650"/>
                </a:cubicBezTo>
                <a:cubicBezTo>
                  <a:pt x="5658456" y="384478"/>
                  <a:pt x="5663116" y="394895"/>
                  <a:pt x="5683250" y="406400"/>
                </a:cubicBezTo>
                <a:cubicBezTo>
                  <a:pt x="5689062" y="409721"/>
                  <a:pt x="5696313" y="409757"/>
                  <a:pt x="5702300" y="412750"/>
                </a:cubicBezTo>
                <a:cubicBezTo>
                  <a:pt x="5709126" y="416163"/>
                  <a:pt x="5715487" y="420564"/>
                  <a:pt x="5721350" y="425450"/>
                </a:cubicBezTo>
                <a:cubicBezTo>
                  <a:pt x="5728249" y="431199"/>
                  <a:pt x="5740400" y="444500"/>
                  <a:pt x="5740400" y="4445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AU" sz="1765"/>
          </a:p>
        </p:txBody>
      </p:sp>
      <p:grpSp>
        <p:nvGrpSpPr>
          <p:cNvPr id="24" name="Group 23"/>
          <p:cNvGrpSpPr/>
          <p:nvPr/>
        </p:nvGrpSpPr>
        <p:grpSpPr>
          <a:xfrm>
            <a:off x="9794874" y="3774866"/>
            <a:ext cx="1603739" cy="2499059"/>
            <a:chOff x="9991281" y="3850063"/>
            <a:chExt cx="1635897" cy="2549170"/>
          </a:xfrm>
        </p:grpSpPr>
        <p:sp>
          <p:nvSpPr>
            <p:cNvPr id="48" name="TextBox 47"/>
            <p:cNvSpPr txBox="1"/>
            <p:nvPr/>
          </p:nvSpPr>
          <p:spPr>
            <a:xfrm>
              <a:off x="9991281" y="5278926"/>
              <a:ext cx="1635897" cy="1120307"/>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Droid (2011)</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v3.0 (2012)</a:t>
              </a:r>
            </a:p>
            <a:p>
              <a:pPr>
                <a:lnSpc>
                  <a:spcPct val="90000"/>
                </a:lnSpc>
                <a:spcAft>
                  <a:spcPts val="588"/>
                </a:spcAft>
              </a:pPr>
              <a:endParaRPr lang="en-AU" sz="1765" dirty="0">
                <a:gradFill>
                  <a:gsLst>
                    <a:gs pos="2917">
                      <a:schemeClr val="tx1"/>
                    </a:gs>
                    <a:gs pos="30000">
                      <a:schemeClr val="tx1"/>
                    </a:gs>
                  </a:gsLst>
                  <a:lin ang="5400000" scaled="0"/>
                </a:gradFill>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66309" y="4743834"/>
              <a:ext cx="656784" cy="656784"/>
            </a:xfrm>
            <a:prstGeom prst="rect">
              <a:avLst/>
            </a:prstGeom>
          </p:spPr>
        </p:pic>
        <p:sp>
          <p:nvSpPr>
            <p:cNvPr id="63" name="TextBox 62"/>
            <p:cNvSpPr txBox="1"/>
            <p:nvPr/>
          </p:nvSpPr>
          <p:spPr>
            <a:xfrm>
              <a:off x="10287000" y="3964657"/>
              <a:ext cx="1044460" cy="489365"/>
            </a:xfrm>
            <a:prstGeom prst="rect">
              <a:avLst/>
            </a:prstGeom>
            <a:noFill/>
          </p:spPr>
          <p:txBody>
            <a:bodyPr wrap="squar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shipped</a:t>
              </a:r>
            </a:p>
          </p:txBody>
        </p:sp>
        <p:cxnSp>
          <p:nvCxnSpPr>
            <p:cNvPr id="67" name="Straight Arrow Connector 66"/>
            <p:cNvCxnSpPr/>
            <p:nvPr/>
          </p:nvCxnSpPr>
          <p:spPr>
            <a:xfrm>
              <a:off x="10394701" y="3850063"/>
              <a:ext cx="0" cy="792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218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Who is this guy?</a:t>
            </a:r>
            <a:endParaRPr lang="en-US" dirty="0"/>
          </a:p>
        </p:txBody>
      </p:sp>
      <p:grpSp>
        <p:nvGrpSpPr>
          <p:cNvPr id="6" name="Group 5"/>
          <p:cNvGrpSpPr/>
          <p:nvPr/>
        </p:nvGrpSpPr>
        <p:grpSpPr>
          <a:xfrm>
            <a:off x="768927" y="2901295"/>
            <a:ext cx="4394258" cy="1631290"/>
            <a:chOff x="-1023210" y="2520826"/>
            <a:chExt cx="4482372" cy="1664001"/>
          </a:xfrm>
        </p:grpSpPr>
        <p:cxnSp>
          <p:nvCxnSpPr>
            <p:cNvPr id="21" name="Straight Connector 20"/>
            <p:cNvCxnSpPr/>
            <p:nvPr/>
          </p:nvCxnSpPr>
          <p:spPr>
            <a:xfrm>
              <a:off x="190500" y="3332162"/>
              <a:ext cx="3217862"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023210" y="2520826"/>
              <a:ext cx="4431572" cy="654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algn="r"/>
              <a:r>
                <a:rPr lang="en-US" sz="1961" b="1" dirty="0" err="1" smtClean="0">
                  <a:solidFill>
                    <a:srgbClr val="404040"/>
                  </a:solidFill>
                  <a:cs typeface="Arial"/>
                </a:rPr>
                <a:t>Hardik</a:t>
              </a:r>
              <a:r>
                <a:rPr lang="en-US" sz="1961" dirty="0" smtClean="0">
                  <a:solidFill>
                    <a:srgbClr val="404040"/>
                  </a:solidFill>
                  <a:cs typeface="Arial"/>
                </a:rPr>
                <a:t> Mistry</a:t>
              </a:r>
              <a:endParaRPr lang="en-US" sz="1961" dirty="0">
                <a:solidFill>
                  <a:srgbClr val="404040"/>
                </a:solidFill>
                <a:cs typeface="Arial"/>
              </a:endParaRPr>
            </a:p>
            <a:p>
              <a:pPr algn="r"/>
              <a:r>
                <a:rPr lang="en-US" sz="1961" dirty="0" smtClean="0">
                  <a:solidFill>
                    <a:srgbClr val="404040"/>
                  </a:solidFill>
                  <a:latin typeface="Segoe UI Light"/>
                  <a:cs typeface="Arial"/>
                </a:rPr>
                <a:t>Technology Consultant, Mobility &amp; Cloud</a:t>
              </a:r>
              <a:endParaRPr lang="en-US" sz="1961" dirty="0">
                <a:solidFill>
                  <a:srgbClr val="404040"/>
                </a:solidFill>
                <a:latin typeface="Segoe UI Light"/>
                <a:cs typeface="Arial"/>
              </a:endParaRPr>
            </a:p>
          </p:txBody>
        </p:sp>
        <p:sp>
          <p:nvSpPr>
            <p:cNvPr id="16" name="TextBox 15"/>
            <p:cNvSpPr txBox="1"/>
            <p:nvPr/>
          </p:nvSpPr>
          <p:spPr>
            <a:xfrm>
              <a:off x="672673" y="3370262"/>
              <a:ext cx="2786489" cy="814565"/>
            </a:xfrm>
            <a:prstGeom prst="rect">
              <a:avLst/>
            </a:prstGeom>
            <a:noFill/>
          </p:spPr>
          <p:txBody>
            <a:bodyPr wrap="square" rtlCol="0">
              <a:spAutoFit/>
            </a:bodyPr>
            <a:lstStyle/>
            <a:p>
              <a:pPr algn="r">
                <a:lnSpc>
                  <a:spcPct val="130000"/>
                </a:lnSpc>
              </a:pPr>
              <a:r>
                <a:rPr lang="en-US" sz="1765" dirty="0">
                  <a:solidFill>
                    <a:srgbClr val="404040"/>
                  </a:solidFill>
                  <a:latin typeface="Segoe UI Light"/>
                  <a:cs typeface="Arial"/>
                </a:rPr>
                <a:t>m</a:t>
              </a:r>
              <a:r>
                <a:rPr lang="en-US" sz="1765" dirty="0" smtClean="0">
                  <a:solidFill>
                    <a:srgbClr val="404040"/>
                  </a:solidFill>
                  <a:latin typeface="Segoe UI Light"/>
                  <a:cs typeface="Arial"/>
                </a:rPr>
                <a:t>istryhardik.05@live.com</a:t>
              </a:r>
              <a:endParaRPr lang="en-US" sz="1765" dirty="0">
                <a:solidFill>
                  <a:srgbClr val="404040"/>
                </a:solidFill>
                <a:latin typeface="Segoe UI Light"/>
                <a:cs typeface="Arial"/>
              </a:endParaRPr>
            </a:p>
            <a:p>
              <a:pPr algn="r">
                <a:lnSpc>
                  <a:spcPct val="130000"/>
                </a:lnSpc>
              </a:pPr>
              <a:r>
                <a:rPr lang="en-US" sz="1765" dirty="0" smtClean="0">
                  <a:solidFill>
                    <a:srgbClr val="404040"/>
                  </a:solidFill>
                  <a:latin typeface="Segoe UI Light"/>
                  <a:cs typeface="Arial"/>
                </a:rPr>
                <a:t>@mistryhardik05</a:t>
              </a:r>
              <a:endParaRPr lang="en-US" sz="1765" dirty="0">
                <a:solidFill>
                  <a:srgbClr val="404040"/>
                </a:solidFill>
                <a:latin typeface="Segoe UI Light"/>
                <a:cs typeface="Arial"/>
              </a:endParaRPr>
            </a:p>
          </p:txBody>
        </p:sp>
      </p:grpSp>
      <p:grpSp>
        <p:nvGrpSpPr>
          <p:cNvPr id="4" name="Group 3"/>
          <p:cNvGrpSpPr/>
          <p:nvPr/>
        </p:nvGrpSpPr>
        <p:grpSpPr>
          <a:xfrm>
            <a:off x="5517039" y="1537855"/>
            <a:ext cx="3254199" cy="4987636"/>
            <a:chOff x="4519512" y="1537855"/>
            <a:chExt cx="3254199" cy="4987636"/>
          </a:xfrm>
        </p:grpSpPr>
        <p:grpSp>
          <p:nvGrpSpPr>
            <p:cNvPr id="5" name="Group 4"/>
            <p:cNvGrpSpPr/>
            <p:nvPr/>
          </p:nvGrpSpPr>
          <p:grpSpPr>
            <a:xfrm>
              <a:off x="4519512" y="1731084"/>
              <a:ext cx="3190810" cy="4611295"/>
              <a:chOff x="3625672" y="1592263"/>
              <a:chExt cx="5386937" cy="7785098"/>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flipH="1">
                <a:off x="3625672" y="1592263"/>
                <a:ext cx="1943099" cy="7772399"/>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6658346" y="1604963"/>
                <a:ext cx="2354263" cy="7772398"/>
              </a:xfrm>
              <a:prstGeom prst="rect">
                <a:avLst/>
              </a:prstGeom>
            </p:spPr>
          </p:pic>
        </p:grpSp>
        <p:sp>
          <p:nvSpPr>
            <p:cNvPr id="3" name="Rectangle 2"/>
            <p:cNvSpPr/>
            <p:nvPr/>
          </p:nvSpPr>
          <p:spPr bwMode="auto">
            <a:xfrm>
              <a:off x="5986475" y="1537855"/>
              <a:ext cx="1787236" cy="4987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77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AU" sz="2400" dirty="0" err="1" smtClean="0"/>
              <a:t>.</a:t>
            </a:r>
            <a:r>
              <a:rPr lang="en-AU" sz="2400" dirty="0" err="1" smtClean="0"/>
              <a:t>Net</a:t>
            </a:r>
            <a:r>
              <a:rPr lang="en-AU" sz="2400" dirty="0" smtClean="0"/>
              <a:t> 4.0 </a:t>
            </a:r>
            <a:r>
              <a:rPr lang="en-AU" sz="2400" dirty="0"/>
              <a:t>except </a:t>
            </a:r>
            <a:r>
              <a:rPr lang="en-AU" sz="2400" dirty="0" smtClean="0"/>
              <a:t>WPF</a:t>
            </a:r>
            <a:r>
              <a:rPr lang="en-AU" sz="2400" dirty="0"/>
              <a:t>, WWF, and with limited </a:t>
            </a:r>
            <a:r>
              <a:rPr lang="en-AU" sz="2400" dirty="0" smtClean="0"/>
              <a:t>WCF.</a:t>
            </a:r>
          </a:p>
          <a:p>
            <a:r>
              <a:rPr lang="en-AU" sz="2400" dirty="0" err="1" smtClean="0"/>
              <a:t>ASP.Net</a:t>
            </a:r>
            <a:r>
              <a:rPr lang="en-AU" sz="2400" dirty="0" smtClean="0"/>
              <a:t>, MVC3 and Razor.</a:t>
            </a:r>
          </a:p>
          <a:p>
            <a:r>
              <a:rPr lang="en-AU" sz="2400" dirty="0" smtClean="0"/>
              <a:t>C</a:t>
            </a:r>
            <a:r>
              <a:rPr lang="en-AU" sz="2400" dirty="0" smtClean="0"/>
              <a:t># 5.0 </a:t>
            </a:r>
            <a:r>
              <a:rPr lang="en-AU" sz="2400" dirty="0" err="1" smtClean="0"/>
              <a:t>async</a:t>
            </a:r>
            <a:r>
              <a:rPr lang="en-AU" sz="2400" dirty="0" smtClean="0"/>
              <a:t> support since July 2013.</a:t>
            </a:r>
          </a:p>
          <a:p>
            <a:pPr marL="0" indent="0">
              <a:buNone/>
            </a:pPr>
            <a:endParaRPr lang="en-AU" dirty="0"/>
          </a:p>
        </p:txBody>
      </p:sp>
      <p:sp>
        <p:nvSpPr>
          <p:cNvPr id="2" name="Title 1"/>
          <p:cNvSpPr>
            <a:spLocks noGrp="1"/>
          </p:cNvSpPr>
          <p:nvPr>
            <p:ph type="title"/>
          </p:nvPr>
        </p:nvSpPr>
        <p:spPr/>
        <p:txBody>
          <a:bodyPr/>
          <a:lstStyle/>
          <a:p>
            <a:r>
              <a:rPr lang="en-AU" dirty="0" err="1" smtClean="0"/>
              <a:t>.Net</a:t>
            </a:r>
            <a:r>
              <a:rPr lang="en-AU" dirty="0"/>
              <a:t> </a:t>
            </a:r>
            <a:r>
              <a:rPr lang="en-AU" dirty="0" smtClean="0"/>
              <a:t>and Mono compatibility</a:t>
            </a:r>
            <a:endParaRPr lang="en-AU" dirty="0"/>
          </a:p>
        </p:txBody>
      </p:sp>
    </p:spTree>
    <p:extLst>
      <p:ext uri="{BB962C8B-B14F-4D97-AF65-F5344CB8AC3E}">
        <p14:creationId xmlns:p14="http://schemas.microsoft.com/office/powerpoint/2010/main" val="23133227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Scan your code</a:t>
            </a:r>
            <a:endParaRPr lang="en-AU" dirty="0"/>
          </a:p>
        </p:txBody>
      </p:sp>
      <p:pic>
        <p:nvPicPr>
          <p:cNvPr id="4" name="Picture 3"/>
          <p:cNvPicPr>
            <a:picLocks noChangeAspect="1"/>
          </p:cNvPicPr>
          <p:nvPr/>
        </p:nvPicPr>
        <p:blipFill>
          <a:blip r:embed="rId2"/>
          <a:stretch>
            <a:fillRect/>
          </a:stretch>
        </p:blipFill>
        <p:spPr>
          <a:xfrm>
            <a:off x="2354599" y="1191085"/>
            <a:ext cx="6918062" cy="5351095"/>
          </a:xfrm>
          <a:prstGeom prst="rect">
            <a:avLst/>
          </a:prstGeom>
        </p:spPr>
      </p:pic>
    </p:spTree>
    <p:extLst>
      <p:ext uri="{BB962C8B-B14F-4D97-AF65-F5344CB8AC3E}">
        <p14:creationId xmlns:p14="http://schemas.microsoft.com/office/powerpoint/2010/main" val="13477065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AU" sz="2400" dirty="0" err="1" smtClean="0"/>
              <a:t>iOS</a:t>
            </a:r>
            <a:r>
              <a:rPr lang="en-AU" sz="2400" dirty="0" smtClean="0"/>
              <a:t>: AOT used to build a native ARM app.</a:t>
            </a:r>
          </a:p>
          <a:p>
            <a:endParaRPr lang="en-AU" sz="2400" dirty="0" smtClean="0"/>
          </a:p>
          <a:p>
            <a:r>
              <a:rPr lang="en-AU" sz="2400" dirty="0" smtClean="0"/>
              <a:t>Android: Compiled to IL and packaged with </a:t>
            </a:r>
            <a:r>
              <a:rPr lang="en-AU" sz="2400" dirty="0" err="1" smtClean="0"/>
              <a:t>MonoVM</a:t>
            </a:r>
            <a:r>
              <a:rPr lang="en-AU" sz="2400" dirty="0"/>
              <a:t>.</a:t>
            </a:r>
            <a:endParaRPr lang="en-AU" sz="2400" dirty="0" smtClean="0"/>
          </a:p>
          <a:p>
            <a:endParaRPr lang="en-AU" sz="2400" dirty="0" smtClean="0"/>
          </a:p>
          <a:p>
            <a:r>
              <a:rPr lang="en-AU" sz="2400" dirty="0" smtClean="0"/>
              <a:t>Objective-C: utilise P/Invoke.</a:t>
            </a:r>
          </a:p>
          <a:p>
            <a:endParaRPr lang="en-AU" sz="2400" dirty="0"/>
          </a:p>
          <a:p>
            <a:r>
              <a:rPr lang="en-AU" sz="2400" dirty="0" smtClean="0"/>
              <a:t>Java: use Java Binding Library or JNI.</a:t>
            </a:r>
            <a:endParaRPr lang="en-AU" sz="2400" b="1" dirty="0"/>
          </a:p>
        </p:txBody>
      </p:sp>
      <p:sp>
        <p:nvSpPr>
          <p:cNvPr id="2" name="Title 1"/>
          <p:cNvSpPr>
            <a:spLocks noGrp="1"/>
          </p:cNvSpPr>
          <p:nvPr>
            <p:ph type="title"/>
          </p:nvPr>
        </p:nvSpPr>
        <p:spPr/>
        <p:txBody>
          <a:bodyPr/>
          <a:lstStyle/>
          <a:p>
            <a:r>
              <a:rPr lang="en-AU" dirty="0" smtClean="0"/>
              <a:t>Native mobile platforms support</a:t>
            </a:r>
            <a:endParaRPr lang="en-AU" dirty="0"/>
          </a:p>
        </p:txBody>
      </p:sp>
    </p:spTree>
    <p:extLst>
      <p:ext uri="{BB962C8B-B14F-4D97-AF65-F5344CB8AC3E}">
        <p14:creationId xmlns:p14="http://schemas.microsoft.com/office/powerpoint/2010/main" val="36318620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29651" y="2173012"/>
            <a:ext cx="7924247" cy="1569660"/>
          </a:xfrm>
          <a:prstGeom prst="rect">
            <a:avLst/>
          </a:prstGeom>
        </p:spPr>
        <p:txBody>
          <a:bodyPr wrap="square">
            <a:spAutoFit/>
          </a:bodyPr>
          <a:lstStyle/>
          <a:p>
            <a:pPr lvl="0" algn="ctr"/>
            <a:r>
              <a:rPr lang="en-US" sz="4800" dirty="0">
                <a:solidFill>
                  <a:schemeClr val="tx1">
                    <a:lumMod val="65000"/>
                    <a:lumOff val="35000"/>
                  </a:schemeClr>
                </a:solidFill>
                <a:latin typeface="Segoe UI Light"/>
                <a:cs typeface="Segoe UI Light"/>
              </a:rPr>
              <a:t>Make it </a:t>
            </a:r>
            <a:r>
              <a:rPr lang="en-US" sz="4800" dirty="0">
                <a:solidFill>
                  <a:srgbClr val="48B3CA"/>
                </a:solidFill>
                <a:latin typeface="Segoe UI" charset="0"/>
                <a:ea typeface="Segoe UI" charset="0"/>
                <a:cs typeface="Segoe UI" charset="0"/>
              </a:rPr>
              <a:t>fast</a:t>
            </a:r>
            <a:r>
              <a:rPr lang="en-US" sz="4800" dirty="0">
                <a:solidFill>
                  <a:schemeClr val="tx1">
                    <a:lumMod val="65000"/>
                    <a:lumOff val="35000"/>
                  </a:schemeClr>
                </a:solidFill>
                <a:latin typeface="Segoe UI Light"/>
                <a:cs typeface="Segoe UI Light"/>
              </a:rPr>
              <a:t>, </a:t>
            </a:r>
            <a:r>
              <a:rPr lang="en-US" sz="4800" dirty="0">
                <a:solidFill>
                  <a:srgbClr val="90CA47"/>
                </a:solidFill>
                <a:latin typeface="Segoe UI" charset="0"/>
                <a:ea typeface="Segoe UI" charset="0"/>
                <a:cs typeface="Segoe UI" charset="0"/>
              </a:rPr>
              <a:t>easy</a:t>
            </a:r>
            <a:r>
              <a:rPr lang="en-US" sz="4800" dirty="0">
                <a:solidFill>
                  <a:schemeClr val="tx1">
                    <a:lumMod val="75000"/>
                    <a:lumOff val="25000"/>
                  </a:schemeClr>
                </a:solidFill>
                <a:latin typeface="Segoe UI Light" charset="0"/>
                <a:ea typeface="Segoe UI Light" charset="0"/>
                <a:cs typeface="Segoe UI Light" charset="0"/>
              </a:rPr>
              <a:t>,</a:t>
            </a:r>
            <a:r>
              <a:rPr lang="en-US" sz="4800" dirty="0">
                <a:solidFill>
                  <a:schemeClr val="tx1">
                    <a:lumMod val="65000"/>
                    <a:lumOff val="35000"/>
                  </a:schemeClr>
                </a:solidFill>
                <a:latin typeface="Segoe UI Light"/>
                <a:cs typeface="Segoe UI Light"/>
              </a:rPr>
              <a:t> and </a:t>
            </a:r>
            <a:r>
              <a:rPr lang="en-US" sz="4800" dirty="0">
                <a:solidFill>
                  <a:srgbClr val="9377CE"/>
                </a:solidFill>
                <a:latin typeface="Segoe UI" charset="0"/>
                <a:ea typeface="Segoe UI" charset="0"/>
                <a:cs typeface="Segoe UI" charset="0"/>
              </a:rPr>
              <a:t>fun</a:t>
            </a:r>
            <a:r>
              <a:rPr lang="en-US" sz="4800" dirty="0">
                <a:solidFill>
                  <a:schemeClr val="tx1">
                    <a:lumMod val="65000"/>
                    <a:lumOff val="35000"/>
                  </a:schemeClr>
                </a:solidFill>
                <a:latin typeface="Segoe UI Light"/>
                <a:cs typeface="Segoe UI Light"/>
              </a:rPr>
              <a:t> to create great mobile apps.</a:t>
            </a:r>
            <a:endParaRPr lang="en-US" sz="48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smtClean="0">
                <a:solidFill>
                  <a:srgbClr val="06AED0"/>
                </a:solidFill>
              </a:rPr>
              <a:t>Xamarin’s Mission</a:t>
            </a:r>
            <a:endParaRPr lang="en-US" dirty="0">
              <a:solidFill>
                <a:srgbClr val="06AED0"/>
              </a:solidFill>
            </a:endParaRPr>
          </a:p>
        </p:txBody>
      </p:sp>
    </p:spTree>
    <p:extLst>
      <p:ext uri="{BB962C8B-B14F-4D97-AF65-F5344CB8AC3E}">
        <p14:creationId xmlns:p14="http://schemas.microsoft.com/office/powerpoint/2010/main" val="201561535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661271" y="4280220"/>
            <a:ext cx="3291285"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Stay current</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7" name="Title 22"/>
          <p:cNvSpPr>
            <a:spLocks noGrp="1"/>
          </p:cNvSpPr>
          <p:nvPr>
            <p:ph type="title"/>
          </p:nvPr>
        </p:nvSpPr>
        <p:spPr/>
        <p:txBody>
          <a:bodyPr/>
          <a:lstStyle/>
          <a:p>
            <a:r>
              <a:rPr lang="en-US" dirty="0" smtClean="0">
                <a:solidFill>
                  <a:srgbClr val="06AED0"/>
                </a:solidFill>
              </a:rPr>
              <a:t>Your priorities when building apps</a:t>
            </a:r>
            <a:endParaRPr lang="en-US" dirty="0">
              <a:solidFill>
                <a:srgbClr val="06AED0"/>
              </a:solidFill>
            </a:endParaRPr>
          </a:p>
        </p:txBody>
      </p:sp>
      <p:sp>
        <p:nvSpPr>
          <p:cNvPr id="9" name="Rectangle 8"/>
          <p:cNvSpPr/>
          <p:nvPr/>
        </p:nvSpPr>
        <p:spPr>
          <a:xfrm>
            <a:off x="3172434" y="4280219"/>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Works Everywhere</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10" name="Rectangle 9"/>
          <p:cNvSpPr/>
          <p:nvPr/>
        </p:nvSpPr>
        <p:spPr>
          <a:xfrm>
            <a:off x="240969" y="4280219"/>
            <a:ext cx="3378631" cy="830997"/>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Native</a:t>
            </a:r>
          </a:p>
          <a:p>
            <a:pPr lvl="0" algn="ctr"/>
            <a:r>
              <a:rPr lang="en-US" sz="2400" kern="0" dirty="0">
                <a:solidFill>
                  <a:schemeClr val="tx1">
                    <a:lumMod val="65000"/>
                    <a:lumOff val="35000"/>
                  </a:schemeClr>
                </a:solidFill>
                <a:latin typeface="Segoe UI Light"/>
                <a:ea typeface="Segoe UI" pitchFamily="34" charset="0"/>
                <a:cs typeface="Segoe UI Light"/>
              </a:rPr>
              <a:t>5-Star App</a:t>
            </a:r>
          </a:p>
        </p:txBody>
      </p:sp>
      <p:sp>
        <p:nvSpPr>
          <p:cNvPr id="8" name="Rectangle 7"/>
          <p:cNvSpPr/>
          <p:nvPr/>
        </p:nvSpPr>
        <p:spPr>
          <a:xfrm>
            <a:off x="5960764" y="4280220"/>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Integration</a:t>
            </a:r>
            <a:endParaRPr lang="en-US" sz="2400" kern="0" dirty="0">
              <a:solidFill>
                <a:schemeClr val="tx1">
                  <a:lumMod val="65000"/>
                  <a:lumOff val="35000"/>
                </a:schemeClr>
              </a:solidFill>
              <a:latin typeface="Segoe UI Light"/>
              <a:ea typeface="Segoe UI" pitchFamily="34" charset="0"/>
              <a:cs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00" y="1744278"/>
            <a:ext cx="2408333" cy="24083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071" y="1748864"/>
            <a:ext cx="2408333" cy="240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952" y="1449216"/>
            <a:ext cx="2904153" cy="290415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351" y="1889210"/>
            <a:ext cx="2261301" cy="2261301"/>
          </a:xfrm>
          <a:prstGeom prst="rect">
            <a:avLst/>
          </a:prstGeom>
        </p:spPr>
      </p:pic>
    </p:spTree>
    <p:extLst>
      <p:ext uri="{BB962C8B-B14F-4D97-AF65-F5344CB8AC3E}">
        <p14:creationId xmlns:p14="http://schemas.microsoft.com/office/powerpoint/2010/main" val="12604884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smtClean="0">
                <a:solidFill>
                  <a:srgbClr val="06AED0"/>
                </a:solidFill>
              </a:rPr>
              <a:t>Xamarin 4</a:t>
            </a:r>
            <a:endParaRPr lang="en-US" dirty="0">
              <a:solidFill>
                <a:srgbClr val="06AED0"/>
              </a:solidFill>
            </a:endParaRPr>
          </a:p>
        </p:txBody>
      </p:sp>
      <p:sp>
        <p:nvSpPr>
          <p:cNvPr id="9" name="Rectangle 8"/>
          <p:cNvSpPr/>
          <p:nvPr/>
        </p:nvSpPr>
        <p:spPr>
          <a:xfrm>
            <a:off x="6537918" y="4163558"/>
            <a:ext cx="3115637" cy="904863"/>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Complete</a:t>
            </a:r>
          </a:p>
          <a:p>
            <a:pPr algn="ctr">
              <a:lnSpc>
                <a:spcPct val="110000"/>
              </a:lnSpc>
              <a:defRPr/>
            </a:pPr>
            <a:r>
              <a:rPr lang="en-US" sz="2400" dirty="0">
                <a:solidFill>
                  <a:srgbClr val="666666"/>
                </a:solidFill>
                <a:latin typeface="Segoe UI Light" charset="0"/>
                <a:ea typeface="Segoe UI Light" charset="0"/>
                <a:cs typeface="Segoe UI Light" charset="0"/>
              </a:rPr>
              <a:t>mobile lifecycle</a:t>
            </a:r>
          </a:p>
        </p:txBody>
      </p:sp>
      <p:sp>
        <p:nvSpPr>
          <p:cNvPr id="8" name="Rectangle 7"/>
          <p:cNvSpPr/>
          <p:nvPr/>
        </p:nvSpPr>
        <p:spPr>
          <a:xfrm>
            <a:off x="2343574" y="4053558"/>
            <a:ext cx="2827149" cy="498598"/>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Enterprise-grade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01" y="900829"/>
            <a:ext cx="3850227" cy="38502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01" y="942249"/>
            <a:ext cx="3545099" cy="3545099"/>
          </a:xfrm>
          <a:prstGeom prst="rect">
            <a:avLst/>
          </a:prstGeom>
        </p:spPr>
      </p:pic>
    </p:spTree>
    <p:extLst>
      <p:ext uri="{BB962C8B-B14F-4D97-AF65-F5344CB8AC3E}">
        <p14:creationId xmlns:p14="http://schemas.microsoft.com/office/powerpoint/2010/main" val="10678560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b="1" dirty="0" smtClean="0">
                <a:solidFill>
                  <a:srgbClr val="06AED0"/>
                </a:solidFill>
              </a:rPr>
              <a:t>Xamarin 4</a:t>
            </a:r>
            <a:r>
              <a:rPr lang="en-US" dirty="0" smtClean="0">
                <a:solidFill>
                  <a:srgbClr val="06AED0"/>
                </a:solidFill>
              </a:rPr>
              <a:t>: the complete mobile lifecycle</a:t>
            </a:r>
            <a:endParaRPr lang="en-US" dirty="0">
              <a:solidFill>
                <a:srgbClr val="06AED0"/>
              </a:solidFill>
            </a:endParaRP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8836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b="1" dirty="0" smtClean="0">
                <a:solidFill>
                  <a:srgbClr val="06AED0"/>
                </a:solidFill>
              </a:rPr>
              <a:t>Xamarin Platform</a:t>
            </a:r>
            <a:r>
              <a:rPr lang="en-US" dirty="0" smtClean="0">
                <a:solidFill>
                  <a:srgbClr val="06AED0"/>
                </a:solidFill>
              </a:rPr>
              <a:t>: native apps across platforms</a:t>
            </a:r>
            <a:endParaRPr lang="en-US" dirty="0">
              <a:solidFill>
                <a:srgbClr val="06AED0"/>
              </a:solidFill>
            </a:endParaRPr>
          </a:p>
        </p:txBody>
      </p:sp>
    </p:spTree>
    <p:extLst>
      <p:ext uri="{BB962C8B-B14F-4D97-AF65-F5344CB8AC3E}">
        <p14:creationId xmlns:p14="http://schemas.microsoft.com/office/powerpoint/2010/main" val="591798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 have a question for you.</a:t>
            </a:r>
            <a:endParaRPr lang="en-AU" dirty="0"/>
          </a:p>
        </p:txBody>
      </p:sp>
      <p:sp>
        <p:nvSpPr>
          <p:cNvPr id="3" name="Text Placeholder 2"/>
          <p:cNvSpPr>
            <a:spLocks noGrp="1"/>
          </p:cNvSpPr>
          <p:nvPr>
            <p:ph type="body" sz="quarter" idx="10"/>
          </p:nvPr>
        </p:nvSpPr>
        <p:spPr>
          <a:xfrm>
            <a:off x="269239" y="1189495"/>
            <a:ext cx="11653523" cy="724143"/>
          </a:xfrm>
        </p:spPr>
        <p:txBody>
          <a:bodyPr/>
          <a:lstStyle/>
          <a:p>
            <a:r>
              <a:rPr lang="en-AU" dirty="0"/>
              <a:t>What </a:t>
            </a:r>
            <a:r>
              <a:rPr lang="en-AU" dirty="0" smtClean="0"/>
              <a:t>device </a:t>
            </a:r>
            <a:r>
              <a:rPr lang="en-AU" dirty="0"/>
              <a:t>do you have?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706" y="2181648"/>
            <a:ext cx="1730381" cy="36474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04" y="2181649"/>
            <a:ext cx="1979358" cy="364749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514" y="2181649"/>
            <a:ext cx="1842421" cy="3647495"/>
          </a:xfrm>
          <a:prstGeom prst="rect">
            <a:avLst/>
          </a:prstGeom>
        </p:spPr>
      </p:pic>
    </p:spTree>
    <p:extLst>
      <p:ext uri="{BB962C8B-B14F-4D97-AF65-F5344CB8AC3E}">
        <p14:creationId xmlns:p14="http://schemas.microsoft.com/office/powerpoint/2010/main" val="260006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751832"/>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and </a:t>
            </a:r>
            <a:r>
              <a:rPr lang="en-US" sz="1961" dirty="0">
                <a:latin typeface="+mn-lt"/>
              </a:rPr>
              <a:t>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dirty="0" smtClean="0">
                <a:solidFill>
                  <a:srgbClr val="06AED0"/>
                </a:solidFill>
              </a:rPr>
              <a:t>Code </a:t>
            </a:r>
            <a:br>
              <a:rPr lang="en-US" dirty="0" smtClean="0">
                <a:solidFill>
                  <a:srgbClr val="06AED0"/>
                </a:solidFill>
              </a:rPr>
            </a:br>
            <a:r>
              <a:rPr lang="en-US" dirty="0" smtClean="0">
                <a:solidFill>
                  <a:srgbClr val="06AED0"/>
                </a:solidFill>
              </a:rPr>
              <a:t>Sharing</a:t>
            </a:r>
            <a:br>
              <a:rPr lang="en-US" dirty="0" smtClean="0">
                <a:solidFill>
                  <a:srgbClr val="06AED0"/>
                </a:solidFill>
              </a:rPr>
            </a:br>
            <a:r>
              <a:rPr lang="en-US" dirty="0" smtClean="0">
                <a:solidFill>
                  <a:srgbClr val="06AED0"/>
                </a:solidFill>
              </a:rPr>
              <a:t>Stats</a:t>
            </a:r>
            <a:endParaRPr lang="en-US" dirty="0">
              <a:solidFill>
                <a:srgbClr val="06AED0"/>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6AED0"/>
                </a:solidFill>
              </a:rPr>
              <a:t>What’s new in </a:t>
            </a:r>
            <a:r>
              <a:rPr lang="en-US" dirty="0" smtClean="0">
                <a:solidFill>
                  <a:srgbClr val="06AED0"/>
                </a:solidFill>
                <a:latin typeface="Segoe UI" charset="0"/>
                <a:ea typeface="Segoe UI" charset="0"/>
                <a:cs typeface="Segoe UI" charset="0"/>
              </a:rPr>
              <a:t>Xamarin Platform</a:t>
            </a:r>
            <a:r>
              <a:rPr lang="en-US" dirty="0" smtClean="0">
                <a:solidFill>
                  <a:srgbClr val="06AED0"/>
                </a:solidFill>
              </a:rPr>
              <a:t>?</a:t>
            </a:r>
            <a:endParaRPr lang="en-US" dirty="0">
              <a:solidFill>
                <a:srgbClr val="06AED0"/>
              </a:solidFill>
            </a:endParaRPr>
          </a:p>
        </p:txBody>
      </p:sp>
      <p:sp>
        <p:nvSpPr>
          <p:cNvPr id="18" name="Rectangle 17"/>
          <p:cNvSpPr/>
          <p:nvPr/>
        </p:nvSpPr>
        <p:spPr>
          <a:xfrm>
            <a:off x="853046" y="4314578"/>
            <a:ext cx="2542564" cy="397032"/>
          </a:xfrm>
          <a:prstGeom prst="rect">
            <a:avLst/>
          </a:prstGeom>
        </p:spPr>
        <p:txBody>
          <a:bodyPr wrap="square">
            <a:spAutoFit/>
          </a:bodyPr>
          <a:lstStyle/>
          <a:p>
            <a:pPr algn="ctr" defTabSz="1100639" latinLnBrk="1" hangingPunct="0">
              <a:lnSpc>
                <a:spcPct val="110000"/>
              </a:lnSpc>
            </a:pPr>
            <a:r>
              <a:rPr lang="en-US" dirty="0" smtClean="0">
                <a:latin typeface="Segoe UI Light" charset="0"/>
                <a:ea typeface="Segoe UI Light" charset="0"/>
                <a:cs typeface="Segoe UI Light" charset="0"/>
                <a:sym typeface="Segoe UI"/>
              </a:rPr>
              <a:t>Enhanced VS Integration</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1604415" cy="646331"/>
          </a:xfrm>
          <a:prstGeom prst="rect">
            <a:avLst/>
          </a:prstGeom>
        </p:spPr>
        <p:txBody>
          <a:bodyPr wrap="square">
            <a:spAutoFit/>
          </a:bodyPr>
          <a:lstStyle/>
          <a:p>
            <a:pPr algn="ctr" defTabSz="1100639" latinLnBrk="1" hangingPunct="0"/>
            <a:r>
              <a:rPr lang="en-US" dirty="0">
                <a:latin typeface="Segoe UI Light" charset="0"/>
                <a:ea typeface="Segoe UI Light" charset="0"/>
                <a:cs typeface="Segoe UI Light" charset="0"/>
                <a:sym typeface="Segoe UI"/>
              </a:rPr>
              <a:t>Preview</a:t>
            </a:r>
          </a:p>
          <a:p>
            <a:pPr algn="ctr" defTabSz="1100639" latinLnBrk="1" hangingPunct="0"/>
            <a:r>
              <a:rPr lang="en-US" dirty="0">
                <a:latin typeface="Segoe UI Light" charset="0"/>
                <a:ea typeface="Segoe UI Light" charset="0"/>
                <a:cs typeface="Segoe UI Light" charset="0"/>
                <a:sym typeface="Segoe UI"/>
              </a:rPr>
              <a:t>Technologies</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17065035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smtClean="0"/>
              <a:t>Seamless Integration &amp; Setup</a:t>
            </a:r>
          </a:p>
          <a:p>
            <a:r>
              <a:rPr lang="en-US" dirty="0" smtClean="0"/>
              <a:t>Resilient Build Connection</a:t>
            </a:r>
          </a:p>
          <a:p>
            <a:r>
              <a:rPr lang="en-US" dirty="0" smtClean="0"/>
              <a:t>Enhanced iOS &amp; Android Designers</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0074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People are passionate about their device.</a:t>
            </a:r>
            <a:endParaRPr lang="en-AU" dirty="0"/>
          </a:p>
        </p:txBody>
      </p:sp>
      <p:sp>
        <p:nvSpPr>
          <p:cNvPr id="3" name="Text Placeholder 2"/>
          <p:cNvSpPr>
            <a:spLocks noGrp="1"/>
          </p:cNvSpPr>
          <p:nvPr>
            <p:ph type="body" sz="quarter" idx="10"/>
          </p:nvPr>
        </p:nvSpPr>
        <p:spPr>
          <a:xfrm>
            <a:off x="269239" y="1189177"/>
            <a:ext cx="11653523" cy="727700"/>
          </a:xfrm>
        </p:spPr>
        <p:txBody>
          <a:bodyPr/>
          <a:lstStyle/>
          <a:p>
            <a:endParaRPr lang="en-AU" dirty="0"/>
          </a:p>
        </p:txBody>
      </p:sp>
      <p:pic>
        <p:nvPicPr>
          <p:cNvPr id="5" name="Picture 4"/>
          <p:cNvPicPr>
            <a:picLocks noChangeAspect="1"/>
          </p:cNvPicPr>
          <p:nvPr/>
        </p:nvPicPr>
        <p:blipFill>
          <a:blip r:embed="rId3"/>
          <a:stretch>
            <a:fillRect/>
          </a:stretch>
        </p:blipFill>
        <p:spPr>
          <a:xfrm>
            <a:off x="1858446" y="1324652"/>
            <a:ext cx="7908363" cy="5295165"/>
          </a:xfrm>
          <a:prstGeom prst="rect">
            <a:avLst/>
          </a:prstGeom>
        </p:spPr>
      </p:pic>
    </p:spTree>
    <p:extLst>
      <p:ext uri="{BB962C8B-B14F-4D97-AF65-F5344CB8AC3E}">
        <p14:creationId xmlns:p14="http://schemas.microsoft.com/office/powerpoint/2010/main" val="54163680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smtClean="0"/>
              <a:t>Deep Integrations with iOS 9 and Android Marshmallow</a:t>
            </a:r>
          </a:p>
          <a:p>
            <a:pPr lvl="1"/>
            <a:r>
              <a:rPr lang="en-US" dirty="0" smtClean="0"/>
              <a:t>Material Design (</a:t>
            </a:r>
            <a:r>
              <a:rPr lang="en-US" dirty="0" err="1" smtClean="0"/>
              <a:t>AppCompat</a:t>
            </a:r>
            <a:r>
              <a:rPr lang="en-US" dirty="0" smtClean="0"/>
              <a:t>)</a:t>
            </a:r>
          </a:p>
          <a:p>
            <a:r>
              <a:rPr lang="en-US" dirty="0" smtClean="0"/>
              <a:t>Performance Optimizations</a:t>
            </a:r>
          </a:p>
          <a:p>
            <a:r>
              <a:rPr lang="en-US" dirty="0" smtClean="0"/>
              <a:t>Pre-compiled XAML</a:t>
            </a:r>
          </a:p>
          <a:p>
            <a:r>
              <a:rPr lang="en-US" dirty="0" smtClean="0"/>
              <a:t>Windows 10 (UWP) Preview</a:t>
            </a:r>
          </a:p>
          <a:p>
            <a:r>
              <a:rPr lang="en-US" dirty="0" smtClean="0"/>
              <a:t>New Gestures</a:t>
            </a:r>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819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44173371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51713418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53768572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674645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6AED0"/>
                </a:solidFill>
              </a:rPr>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solidFill>
                  <a:srgbClr val="06AED0"/>
                </a:solidFill>
              </a:rPr>
              <a:t>On Mobile, Quality is Hard</a:t>
            </a:r>
            <a:endParaRPr lang="en-US" dirty="0">
              <a:solidFill>
                <a:srgbClr val="06AED0"/>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Android </a:t>
            </a:r>
            <a:r>
              <a:rPr lang="en-US" dirty="0">
                <a:solidFill>
                  <a:srgbClr val="06AED0"/>
                </a:solidFill>
              </a:rPr>
              <a:t>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103671860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iOS </a:t>
            </a:r>
            <a:r>
              <a:rPr lang="en-US" dirty="0">
                <a:solidFill>
                  <a:srgbClr val="06AED0"/>
                </a:solidFill>
              </a:rPr>
              <a:t>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442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smtClean="0">
                <a:solidFill>
                  <a:srgbClr val="06AED0"/>
                </a:solidFill>
              </a:rPr>
              <a:t>App Complexity</a:t>
            </a:r>
            <a:endParaRPr lang="en-US" dirty="0">
              <a:solidFill>
                <a:srgbClr val="06AED0"/>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People are passionate about their device.</a:t>
            </a:r>
            <a:endParaRPr lang="en-AU" dirty="0"/>
          </a:p>
        </p:txBody>
      </p:sp>
      <p:sp>
        <p:nvSpPr>
          <p:cNvPr id="3" name="Text Placeholder 2"/>
          <p:cNvSpPr>
            <a:spLocks noGrp="1"/>
          </p:cNvSpPr>
          <p:nvPr>
            <p:ph type="body" sz="quarter" idx="10"/>
          </p:nvPr>
        </p:nvSpPr>
        <p:spPr>
          <a:xfrm>
            <a:off x="269239" y="1189177"/>
            <a:ext cx="11653523" cy="727700"/>
          </a:xfrm>
        </p:spPr>
        <p:txBody>
          <a:bodyPr/>
          <a:lstStyle/>
          <a:p>
            <a:endParaRPr lang="en-AU" dirty="0"/>
          </a:p>
        </p:txBody>
      </p:sp>
      <p:pic>
        <p:nvPicPr>
          <p:cNvPr id="4" name="windows_phone_nokia_lumia_920_-don't_fight-_commercial_540x36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0452" y="1334758"/>
            <a:ext cx="7906357" cy="5270904"/>
          </a:xfrm>
          <a:prstGeom prst="rect">
            <a:avLst/>
          </a:prstGeom>
        </p:spPr>
      </p:pic>
    </p:spTree>
    <p:extLst>
      <p:ext uri="{BB962C8B-B14F-4D97-AF65-F5344CB8AC3E}">
        <p14:creationId xmlns:p14="http://schemas.microsoft.com/office/powerpoint/2010/main" val="25234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5835710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600" dirty="0">
                <a:solidFill>
                  <a:srgbClr val="06AED0"/>
                </a:solidFill>
                <a:latin typeface="Segoe UI" charset="0"/>
                <a:ea typeface="Segoe UI" charset="0"/>
                <a:cs typeface="Segoe UI" charset="0"/>
              </a:rPr>
              <a:t>Xamarin Test Cloud: </a:t>
            </a:r>
            <a:r>
              <a:rPr lang="en-US" sz="3600" dirty="0">
                <a:solidFill>
                  <a:srgbClr val="06AED0"/>
                </a:solidFill>
              </a:rPr>
              <a:t>automated testing on thousands of devices</a:t>
            </a: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114982547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What’s new in </a:t>
            </a:r>
            <a:r>
              <a:rPr lang="en-US" dirty="0" smtClean="0">
                <a:solidFill>
                  <a:srgbClr val="06AED0"/>
                </a:solidFill>
                <a:latin typeface="Segoe UI" charset="0"/>
                <a:ea typeface="Segoe UI" charset="0"/>
                <a:cs typeface="Segoe UI" charset="0"/>
              </a:rPr>
              <a:t>Xamarin Test Cloud</a:t>
            </a:r>
            <a:r>
              <a:rPr lang="en-US" dirty="0" smtClean="0">
                <a:solidFill>
                  <a:srgbClr val="06AED0"/>
                </a:solidFill>
              </a:rPr>
              <a:t>?</a:t>
            </a:r>
            <a:endParaRPr lang="en-US" dirty="0">
              <a:solidFill>
                <a:srgbClr val="06AED0"/>
              </a:solidFill>
            </a:endParaRPr>
          </a:p>
        </p:txBody>
      </p:sp>
      <p:sp>
        <p:nvSpPr>
          <p:cNvPr id="18" name="Rectangle 17"/>
          <p:cNvSpPr/>
          <p:nvPr/>
        </p:nvSpPr>
        <p:spPr>
          <a:xfrm>
            <a:off x="1638299" y="4543598"/>
            <a:ext cx="2704563" cy="904863"/>
          </a:xfrm>
          <a:prstGeom prst="rect">
            <a:avLst/>
          </a:prstGeom>
        </p:spPr>
        <p:txBody>
          <a:bodyPr wrap="square">
            <a:spAutoFit/>
          </a:bodyPr>
          <a:lstStyle/>
          <a:p>
            <a:pPr algn="ctr" defTabSz="1100639" latinLnBrk="1" hangingPunct="0">
              <a:lnSpc>
                <a:spcPct val="110000"/>
              </a:lnSpc>
            </a:pPr>
            <a:r>
              <a:rPr lang="en-US" sz="2400" dirty="0">
                <a:latin typeface="Segoe UI Light" charset="0"/>
                <a:ea typeface="Segoe UI Light" charset="0"/>
                <a:cs typeface="Segoe UI Light" charset="0"/>
                <a:sym typeface="Segoe UI"/>
              </a:rPr>
              <a:t>Integrated</a:t>
            </a:r>
            <a:br>
              <a:rPr lang="en-US" sz="2400" dirty="0">
                <a:latin typeface="Segoe UI Light" charset="0"/>
                <a:ea typeface="Segoe UI Light" charset="0"/>
                <a:cs typeface="Segoe UI Light" charset="0"/>
                <a:sym typeface="Segoe UI"/>
              </a:rPr>
            </a:br>
            <a:r>
              <a:rPr lang="en-US" sz="2400" dirty="0">
                <a:latin typeface="Segoe UI Light" charset="0"/>
                <a:ea typeface="Segoe UI Light" charset="0"/>
                <a:cs typeface="Segoe UI Light" charset="0"/>
                <a:sym typeface="Segoe UI"/>
              </a:rPr>
              <a:t>with Platform</a:t>
            </a: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42509714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98297644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564501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Insights – Real-time monitoring</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BYOD </a:t>
            </a:r>
            <a:endParaRPr lang="en-AU" sz="19606" dirty="0"/>
          </a:p>
        </p:txBody>
      </p:sp>
    </p:spTree>
    <p:extLst>
      <p:ext uri="{BB962C8B-B14F-4D97-AF65-F5344CB8AC3E}">
        <p14:creationId xmlns:p14="http://schemas.microsoft.com/office/powerpoint/2010/main" val="380072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Introducing </a:t>
            </a:r>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16235177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97188598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843052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What’s </a:t>
            </a:r>
            <a:r>
              <a:rPr lang="en-US" dirty="0" smtClean="0">
                <a:solidFill>
                  <a:srgbClr val="06AED0"/>
                </a:solidFill>
                <a:latin typeface="Segoe UI" charset="0"/>
                <a:ea typeface="Segoe UI" charset="0"/>
                <a:cs typeface="Segoe UI" charset="0"/>
              </a:rPr>
              <a:t>Xamarin University</a:t>
            </a:r>
            <a:r>
              <a:rPr lang="en-US" dirty="0" smtClean="0">
                <a:solidFill>
                  <a:srgbClr val="06AED0"/>
                </a:solidFill>
              </a:rPr>
              <a:t>?</a:t>
            </a:r>
            <a:endParaRPr lang="en-US" dirty="0">
              <a:solidFill>
                <a:srgbClr val="06AED0"/>
              </a:solidFill>
            </a:endParaRP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12163" y="6401094"/>
            <a:ext cx="5083700" cy="198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sym typeface="Segoe UI"/>
            </a:endParaRPr>
          </a:p>
          <a:p>
            <a:pPr defTabSz="1100639" latinLnBrk="1" hangingPunct="0"/>
            <a:endParaRPr lang="en-US" sz="2400" dirty="0">
              <a:latin typeface="Segoe UI Light" charset="0"/>
              <a:ea typeface="Segoe UI Light" charset="0"/>
              <a:cs typeface="Segoe UI Light" charset="0"/>
            </a:endParaRPr>
          </a:p>
        </p:txBody>
      </p:sp>
      <p:sp>
        <p:nvSpPr>
          <p:cNvPr id="16" name="Rectangle 15"/>
          <p:cNvSpPr/>
          <p:nvPr/>
        </p:nvSpPr>
        <p:spPr>
          <a:xfrm>
            <a:off x="9642544" y="3337883"/>
            <a:ext cx="2221092" cy="769441"/>
          </a:xfrm>
          <a:prstGeom prst="rect">
            <a:avLst/>
          </a:prstGeom>
        </p:spPr>
        <p:txBody>
          <a:bodyPr wrap="square">
            <a:spAutoFit/>
          </a:bodyPr>
          <a:lstStyle/>
          <a:p>
            <a:pPr algn="ctr" latinLnBrk="1" hangingPunct="0">
              <a:lnSpc>
                <a:spcPct val="110000"/>
              </a:lnSpc>
            </a:pPr>
            <a:r>
              <a:rPr lang="en-US" sz="2000" dirty="0">
                <a:latin typeface="Segoe UI Light" charset="0"/>
                <a:ea typeface="Segoe UI Light" charset="0"/>
                <a:cs typeface="Segoe UI Light" charset="0"/>
              </a:rPr>
              <a:t>Reduced renewal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pricing</a:t>
            </a:r>
          </a:p>
        </p:txBody>
      </p:sp>
      <p:sp>
        <p:nvSpPr>
          <p:cNvPr id="18" name="Rectangle 17"/>
          <p:cNvSpPr/>
          <p:nvPr/>
        </p:nvSpPr>
        <p:spPr>
          <a:xfrm>
            <a:off x="269240" y="3336954"/>
            <a:ext cx="2030443"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Over 6</a:t>
            </a:r>
            <a:r>
              <a:rPr lang="en-US" sz="2000" dirty="0">
                <a:latin typeface="Segoe UI Light" charset="0"/>
                <a:ea typeface="Segoe UI Light" charset="0"/>
                <a:cs typeface="Segoe UI Light" charset="0"/>
                <a:sym typeface="Segoe UI"/>
              </a:rPr>
              <a:t>0 classes</a:t>
            </a:r>
          </a:p>
        </p:txBody>
      </p:sp>
      <p:sp>
        <p:nvSpPr>
          <p:cNvPr id="19" name="Rectangle 18"/>
          <p:cNvSpPr/>
          <p:nvPr/>
        </p:nvSpPr>
        <p:spPr>
          <a:xfrm>
            <a:off x="2634798" y="3336953"/>
            <a:ext cx="2179528"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Guest Lectures </a:t>
            </a:r>
            <a:br>
              <a:rPr lang="en-US" sz="2000" dirty="0">
                <a:latin typeface="Segoe UI Light" charset="0"/>
                <a:ea typeface="Segoe UI Light" charset="0"/>
                <a:cs typeface="Segoe UI Light" charset="0"/>
                <a:sym typeface="Segoe UI"/>
              </a:rPr>
            </a:br>
            <a:r>
              <a:rPr lang="en-US" sz="2000" dirty="0">
                <a:latin typeface="Segoe UI Light" charset="0"/>
                <a:ea typeface="Segoe UI Light" charset="0"/>
                <a:cs typeface="Segoe UI Light" charset="0"/>
                <a:sym typeface="Segoe UI"/>
              </a:rPr>
              <a:t>and office hours</a:t>
            </a:r>
            <a:endParaRPr lang="en-US" sz="2000" dirty="0">
              <a:latin typeface="Segoe UI Light" charset="0"/>
              <a:ea typeface="Segoe UI Light" charset="0"/>
              <a:cs typeface="Segoe UI Light" charset="0"/>
            </a:endParaRPr>
          </a:p>
        </p:txBody>
      </p:sp>
      <p:sp>
        <p:nvSpPr>
          <p:cNvPr id="21" name="Rectangle 20"/>
          <p:cNvSpPr/>
          <p:nvPr/>
        </p:nvSpPr>
        <p:spPr>
          <a:xfrm>
            <a:off x="4829886" y="3336953"/>
            <a:ext cx="2146196" cy="1446550"/>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Lightning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Lectures: Bite size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learning 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specific topics</a:t>
            </a:r>
          </a:p>
        </p:txBody>
      </p:sp>
      <p:sp>
        <p:nvSpPr>
          <p:cNvPr id="23" name="Rectangle 22"/>
          <p:cNvSpPr/>
          <p:nvPr/>
        </p:nvSpPr>
        <p:spPr>
          <a:xfrm>
            <a:off x="7258231" y="3336953"/>
            <a:ext cx="2013091" cy="1785104"/>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Certification: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Be recognized </a:t>
            </a:r>
            <a:endParaRPr lang="en-US" sz="2000" dirty="0" smtClean="0">
              <a:latin typeface="Segoe UI Light" charset="0"/>
              <a:ea typeface="Segoe UI Light" charset="0"/>
              <a:cs typeface="Segoe UI Light" charset="0"/>
            </a:endParaRPr>
          </a:p>
          <a:p>
            <a:pPr algn="ctr" defTabSz="1100639" latinLnBrk="1" hangingPunct="0">
              <a:lnSpc>
                <a:spcPct val="110000"/>
              </a:lnSpc>
            </a:pPr>
            <a:r>
              <a:rPr lang="en-US" sz="2000" dirty="0" smtClean="0">
                <a:latin typeface="Segoe UI Light" charset="0"/>
                <a:ea typeface="Segoe UI Light" charset="0"/>
                <a:cs typeface="Segoe UI Light" charset="0"/>
              </a:rPr>
              <a:t>for </a:t>
            </a:r>
            <a:r>
              <a:rPr lang="en-US" sz="2000" dirty="0">
                <a:latin typeface="Segoe UI Light" charset="0"/>
                <a:ea typeface="Segoe UI Light" charset="0"/>
                <a:cs typeface="Segoe UI Light" charset="0"/>
              </a:rPr>
              <a:t>being a </a:t>
            </a:r>
            <a:endParaRPr lang="en-US" sz="2000" dirty="0" smtClean="0">
              <a:latin typeface="Segoe UI Light" charset="0"/>
              <a:ea typeface="Segoe UI Light" charset="0"/>
              <a:cs typeface="Segoe UI Light" charset="0"/>
            </a:endParaRPr>
          </a:p>
          <a:p>
            <a:pPr algn="ctr" defTabSz="1100639" latinLnBrk="1" hangingPunct="0">
              <a:lnSpc>
                <a:spcPct val="110000"/>
              </a:lnSpc>
            </a:pPr>
            <a:r>
              <a:rPr lang="en-US" sz="2000" dirty="0" smtClean="0">
                <a:latin typeface="Segoe UI Light" charset="0"/>
                <a:ea typeface="Segoe UI Light" charset="0"/>
                <a:cs typeface="Segoe UI Light" charset="0"/>
              </a:rPr>
              <a:t>Mobile and</a:t>
            </a:r>
          </a:p>
          <a:p>
            <a:pPr algn="ctr" defTabSz="1100639" latinLnBrk="1" hangingPunct="0">
              <a:lnSpc>
                <a:spcPct val="110000"/>
              </a:lnSpc>
            </a:pPr>
            <a:r>
              <a:rPr lang="en-US" sz="2000" dirty="0" smtClean="0">
                <a:latin typeface="Segoe UI Light" charset="0"/>
                <a:ea typeface="Segoe UI Light" charset="0"/>
                <a:cs typeface="Segoe UI Light" charset="0"/>
              </a:rPr>
              <a:t> </a:t>
            </a:r>
            <a:r>
              <a:rPr lang="en-US" sz="2000" dirty="0">
                <a:latin typeface="Segoe UI Light" charset="0"/>
                <a:ea typeface="Segoe UI Light" charset="0"/>
                <a:cs typeface="Segoe UI Light" charset="0"/>
              </a:rPr>
              <a:t>Xamarin </a:t>
            </a:r>
            <a:r>
              <a:rPr lang="en-US" sz="2000" dirty="0" smtClean="0">
                <a:latin typeface="Segoe UI Light" charset="0"/>
                <a:ea typeface="Segoe UI Light" charset="0"/>
                <a:cs typeface="Segoe UI Light" charset="0"/>
              </a:rPr>
              <a:t>expert</a:t>
            </a:r>
            <a:endParaRPr lang="en-US" sz="2000" dirty="0">
              <a:latin typeface="Segoe UI Light" charset="0"/>
              <a:ea typeface="Segoe UI Light" charset="0"/>
              <a:cs typeface="Segoe UI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397" y="1545854"/>
            <a:ext cx="1782427" cy="17824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216" y="1375193"/>
            <a:ext cx="2038987" cy="20389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110" y="1557003"/>
            <a:ext cx="1840644" cy="184064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97" y="1560272"/>
            <a:ext cx="1782427" cy="178242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013" y="1533940"/>
            <a:ext cx="1782427" cy="1782427"/>
          </a:xfrm>
          <a:prstGeom prst="rect">
            <a:avLst/>
          </a:prstGeom>
        </p:spPr>
      </p:pic>
    </p:spTree>
    <p:extLst>
      <p:ext uri="{BB962C8B-B14F-4D97-AF65-F5344CB8AC3E}">
        <p14:creationId xmlns:p14="http://schemas.microsoft.com/office/powerpoint/2010/main" val="151139989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047317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987647"/>
          </a:xfrm>
        </p:spPr>
        <p:txBody>
          <a:bodyPr/>
          <a:lstStyle/>
          <a:p>
            <a:pPr>
              <a:lnSpc>
                <a:spcPct val="100000"/>
              </a:lnSpc>
            </a:pPr>
            <a:r>
              <a:rPr lang="en-US" dirty="0" smtClean="0"/>
              <a:t>Unlimited Crash Reporting from Xamarin Insights</a:t>
            </a:r>
          </a:p>
          <a:p>
            <a:pPr lvl="1">
              <a:lnSpc>
                <a:spcPct val="100000"/>
              </a:lnSpc>
            </a:pPr>
            <a:r>
              <a:rPr lang="en-US" dirty="0" smtClean="0"/>
              <a:t>With 30 day data retention &amp; detailed issue reports</a:t>
            </a:r>
          </a:p>
          <a:p>
            <a:pPr>
              <a:lnSpc>
                <a:spcPct val="100000"/>
              </a:lnSpc>
            </a:pPr>
            <a:r>
              <a:rPr lang="en-US" dirty="0" smtClean="0"/>
              <a:t>60 Xamarin </a:t>
            </a:r>
            <a:r>
              <a:rPr lang="en-US" dirty="0"/>
              <a:t>Test Cloud Device </a:t>
            </a:r>
            <a:r>
              <a:rPr lang="en-US" dirty="0" smtClean="0"/>
              <a:t>Minutes per Month</a:t>
            </a:r>
          </a:p>
          <a:p>
            <a:pPr>
              <a:lnSpc>
                <a:spcPct val="100000"/>
              </a:lnSpc>
            </a:pPr>
            <a:r>
              <a:rPr lang="en-US" dirty="0" smtClean="0"/>
              <a:t>Complete Access to Xamarin.UITest</a:t>
            </a:r>
          </a:p>
          <a:p>
            <a:pPr lvl="1">
              <a:lnSpc>
                <a:spcPct val="100000"/>
              </a:lnSpc>
            </a:pPr>
            <a:r>
              <a:rPr lang="en-US" dirty="0" smtClean="0"/>
              <a:t>Including tests of unlimited duration running on simulator or local device</a:t>
            </a:r>
          </a:p>
          <a:p>
            <a:pPr>
              <a:lnSpc>
                <a:spcPct val="100000"/>
              </a:lnSpc>
            </a:pPr>
            <a:r>
              <a:rPr lang="en-US" dirty="0" smtClean="0"/>
              <a:t>30-day trial pass to Xamarin University</a:t>
            </a:r>
          </a:p>
          <a:p>
            <a:pPr lvl="1">
              <a:lnSpc>
                <a:spcPct val="100000"/>
              </a:lnSpc>
            </a:pPr>
            <a:r>
              <a:rPr lang="en-US" dirty="0" smtClean="0"/>
              <a:t>Including access to guest lectures &amp; introductory courses</a:t>
            </a:r>
            <a:endParaRPr lang="en-US" dirty="0"/>
          </a:p>
          <a:p>
            <a:pPr>
              <a:lnSpc>
                <a:spcPct val="100000"/>
              </a:lnSpc>
            </a:pPr>
            <a:endParaRPr lang="en-US" dirty="0"/>
          </a:p>
        </p:txBody>
      </p:sp>
      <p:sp>
        <p:nvSpPr>
          <p:cNvPr id="2" name="Title 1"/>
          <p:cNvSpPr>
            <a:spLocks noGrp="1"/>
          </p:cNvSpPr>
          <p:nvPr>
            <p:ph type="title"/>
          </p:nvPr>
        </p:nvSpPr>
        <p:spPr/>
        <p:txBody>
          <a:bodyPr/>
          <a:lstStyle/>
          <a:p>
            <a:r>
              <a:rPr lang="en-US" dirty="0" smtClean="0">
                <a:solidFill>
                  <a:srgbClr val="06AED0"/>
                </a:solidFill>
              </a:rPr>
              <a:t>Every Xamarin Platform Subscription Includes:</a:t>
            </a:r>
            <a:endParaRPr lang="en-US" dirty="0">
              <a:solidFill>
                <a:srgbClr val="06AED0"/>
              </a:solidFill>
            </a:endParaRPr>
          </a:p>
        </p:txBody>
      </p:sp>
    </p:spTree>
    <p:extLst>
      <p:ext uri="{BB962C8B-B14F-4D97-AF65-F5344CB8AC3E}">
        <p14:creationId xmlns:p14="http://schemas.microsoft.com/office/powerpoint/2010/main" val="7181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Free 30 </a:t>
            </a:r>
            <a:r>
              <a:rPr lang="en-US" sz="2549" spc="0" smtClean="0">
                <a:solidFill>
                  <a:srgbClr val="FFFFFF"/>
                </a:solidFill>
              </a:rPr>
              <a:t>Day Trial - </a:t>
            </a:r>
            <a:r>
              <a:rPr sz="2549" spc="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err="1" smtClean="0">
                <a:cs typeface="Arial"/>
              </a:rPr>
              <a:t>Hardik</a:t>
            </a:r>
            <a:r>
              <a:rPr lang="en-US" sz="1961" dirty="0" smtClean="0">
                <a:cs typeface="Arial"/>
              </a:rPr>
              <a:t> Mistry</a:t>
            </a:r>
          </a:p>
          <a:p>
            <a:endParaRPr lang="en-US" sz="1961" dirty="0">
              <a:cs typeface="Arial"/>
            </a:endParaRPr>
          </a:p>
          <a:p>
            <a:r>
              <a:rPr lang="en-US" sz="1961" dirty="0" smtClean="0">
                <a:latin typeface="+mj-lt"/>
                <a:cs typeface="Arial"/>
              </a:rPr>
              <a:t>Technology Consultant</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9"/>
            <a:ext cx="9541633" cy="445443"/>
            <a:chOff x="1735137" y="5935662"/>
            <a:chExt cx="9732963" cy="454375"/>
          </a:xfrm>
        </p:grpSpPr>
        <p:sp>
          <p:nvSpPr>
            <p:cNvPr id="10" name="TextBox 9"/>
            <p:cNvSpPr txBox="1"/>
            <p:nvPr/>
          </p:nvSpPr>
          <p:spPr>
            <a:xfrm>
              <a:off x="1735137" y="5935662"/>
              <a:ext cx="2863294" cy="454375"/>
            </a:xfrm>
            <a:prstGeom prst="rect">
              <a:avLst/>
            </a:prstGeom>
            <a:noFill/>
          </p:spPr>
          <p:txBody>
            <a:bodyPr wrap="square" rtlCol="0">
              <a:spAutoFit/>
            </a:bodyPr>
            <a:lstStyle/>
            <a:p>
              <a:pPr>
                <a:lnSpc>
                  <a:spcPct val="130000"/>
                </a:lnSpc>
              </a:pPr>
              <a:r>
                <a:rPr lang="en-US" sz="1765" dirty="0" smtClean="0">
                  <a:latin typeface="+mj-lt"/>
                  <a:cs typeface="Arial"/>
                </a:rPr>
                <a:t>mistryhardik.05@live.com</a:t>
              </a: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smtClean="0">
                  <a:latin typeface="+mj-lt"/>
                  <a:cs typeface="Arial"/>
                </a:rPr>
                <a:t>@mistryhardik05</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50% </a:t>
            </a:r>
            <a:endParaRPr lang="en-AU" sz="19606" dirty="0"/>
          </a:p>
        </p:txBody>
      </p:sp>
      <p:sp>
        <p:nvSpPr>
          <p:cNvPr id="4" name="TextBox 3"/>
          <p:cNvSpPr txBox="1"/>
          <p:nvPr/>
        </p:nvSpPr>
        <p:spPr>
          <a:xfrm>
            <a:off x="5496948" y="4248991"/>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(2017)</a:t>
            </a:r>
          </a:p>
        </p:txBody>
      </p:sp>
    </p:spTree>
    <p:extLst>
      <p:ext uri="{BB962C8B-B14F-4D97-AF65-F5344CB8AC3E}">
        <p14:creationId xmlns:p14="http://schemas.microsoft.com/office/powerpoint/2010/main" val="213188036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60% </a:t>
            </a:r>
            <a:endParaRPr lang="en-AU" sz="19606" dirty="0"/>
          </a:p>
        </p:txBody>
      </p:sp>
      <p:sp>
        <p:nvSpPr>
          <p:cNvPr id="4" name="TextBox 3"/>
          <p:cNvSpPr txBox="1"/>
          <p:nvPr/>
        </p:nvSpPr>
        <p:spPr>
          <a:xfrm>
            <a:off x="5496948" y="4266718"/>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(2015)</a:t>
            </a:r>
          </a:p>
        </p:txBody>
      </p:sp>
    </p:spTree>
    <p:extLst>
      <p:ext uri="{BB962C8B-B14F-4D97-AF65-F5344CB8AC3E}">
        <p14:creationId xmlns:p14="http://schemas.microsoft.com/office/powerpoint/2010/main" val="20021243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50% </a:t>
            </a:r>
            <a:endParaRPr lang="en-AU" sz="19606" dirty="0"/>
          </a:p>
        </p:txBody>
      </p:sp>
      <p:sp>
        <p:nvSpPr>
          <p:cNvPr id="4" name="TextBox 3"/>
          <p:cNvSpPr txBox="1"/>
          <p:nvPr/>
        </p:nvSpPr>
        <p:spPr>
          <a:xfrm>
            <a:off x="5496948" y="4248991"/>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(2016)</a:t>
            </a:r>
          </a:p>
        </p:txBody>
      </p:sp>
    </p:spTree>
    <p:extLst>
      <p:ext uri="{BB962C8B-B14F-4D97-AF65-F5344CB8AC3E}">
        <p14:creationId xmlns:p14="http://schemas.microsoft.com/office/powerpoint/2010/main" val="216587811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2104</TotalTime>
  <Words>5814</Words>
  <Application>Microsoft Office PowerPoint</Application>
  <PresentationFormat>Widescreen</PresentationFormat>
  <Paragraphs>710</Paragraphs>
  <Slides>69</Slides>
  <Notes>60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ＭＳ Ｐゴシック</vt:lpstr>
      <vt:lpstr>Arial</vt:lpstr>
      <vt:lpstr>Calibri</vt:lpstr>
      <vt:lpstr>Consolas</vt:lpstr>
      <vt:lpstr>Helvetica</vt:lpstr>
      <vt:lpstr>Helvetica Light</vt:lpstr>
      <vt:lpstr>Menlo Regular</vt:lpstr>
      <vt:lpstr>Segoe UI</vt:lpstr>
      <vt:lpstr>Segoe UI Light</vt:lpstr>
      <vt:lpstr>Segoe UI Semibold</vt:lpstr>
      <vt:lpstr>Wingdings</vt:lpstr>
      <vt:lpstr>XamarinTemplate</vt:lpstr>
      <vt:lpstr>PowerPoint Presentation</vt:lpstr>
      <vt:lpstr>Who is this guy?</vt:lpstr>
      <vt:lpstr>I have a question for you.</vt:lpstr>
      <vt:lpstr>People are passionate about their device.</vt:lpstr>
      <vt:lpstr>People are passionate about their device.</vt:lpstr>
      <vt:lpstr>Why business cares.</vt:lpstr>
      <vt:lpstr>Why business cares.</vt:lpstr>
      <vt:lpstr>Why business cares.</vt:lpstr>
      <vt:lpstr>Why business cares.</vt:lpstr>
      <vt:lpstr>Didn’t HTML5 solve this?</vt:lpstr>
      <vt:lpstr>What are the top 2 mobile browsers?</vt:lpstr>
      <vt:lpstr>Windows Phone 8</vt:lpstr>
      <vt:lpstr>iOS 6</vt:lpstr>
      <vt:lpstr>Android 4.1.2</vt:lpstr>
      <vt:lpstr>HTML5 lessons learned</vt:lpstr>
      <vt:lpstr>Which leaves us with?</vt:lpstr>
      <vt:lpstr>X-Platform C# &amp; Xamarin</vt:lpstr>
      <vt:lpstr>C# is not just for Christmas</vt:lpstr>
      <vt:lpstr>Getting up to monkey business</vt:lpstr>
      <vt:lpstr>.Net and Mono compatibility</vt:lpstr>
      <vt:lpstr>Scan your code</vt:lpstr>
      <vt:lpstr>Native mobile platforms support</vt:lpstr>
      <vt:lpstr>Xamarin’s Mission</vt:lpstr>
      <vt:lpstr>Your priorities when building apps</vt:lpstr>
      <vt:lpstr>Xamarin 4</vt:lpstr>
      <vt:lpstr>Xamarin – Your Complete Mobile Solution</vt:lpstr>
      <vt:lpstr>Xamarin 4: the complete mobile lifecycle</vt:lpstr>
      <vt:lpstr>Xamarin Platform: native apps across platforms</vt:lpstr>
      <vt:lpstr>Xamarin’s Unique Approach</vt:lpstr>
      <vt:lpstr>Xamarin + Xamarin.Forms</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Code  Sharing Stats</vt:lpstr>
      <vt:lpstr>What’s new in Xamarin Platform?</vt:lpstr>
      <vt:lpstr>Visual Studio Integration Enhancements</vt:lpstr>
      <vt:lpstr>Xamarin.Forms 2.0</vt:lpstr>
      <vt:lpstr>Demo</vt:lpstr>
      <vt:lpstr>Preview Technologies</vt:lpstr>
      <vt:lpstr>Demo</vt:lpstr>
      <vt:lpstr>Xamarin – Your Complete Mobile Solution</vt:lpstr>
      <vt:lpstr>PowerPoint Presentation</vt:lpstr>
      <vt:lpstr>On Mobile, Quality is Hard</vt:lpstr>
      <vt:lpstr>Android diversification</vt:lpstr>
      <vt:lpstr>iOS diversification</vt:lpstr>
      <vt:lpstr>App Complexity</vt:lpstr>
      <vt:lpstr>PowerPoint Presentation</vt:lpstr>
      <vt:lpstr>Xamarin Test Cloud: automated testing on thousands of devices</vt:lpstr>
      <vt:lpstr>What’s new in Xamarin Test Cloud?</vt:lpstr>
      <vt:lpstr>Demo</vt:lpstr>
      <vt:lpstr>Xamarin – Your Complete Mobile Solution</vt:lpstr>
      <vt:lpstr>Xamarin Insights – Real-time monitoring</vt:lpstr>
      <vt:lpstr>Xamarin Insights – Report</vt:lpstr>
      <vt:lpstr>Xamarin Insights – Track</vt:lpstr>
      <vt:lpstr>Xamarin Insights – Identify</vt:lpstr>
      <vt:lpstr>Xamarin Insights – Integrate</vt:lpstr>
      <vt:lpstr>Introducing Xamarin Insights</vt:lpstr>
      <vt:lpstr>Demo</vt:lpstr>
      <vt:lpstr>Xamarin – Your Complete Mobile Solution</vt:lpstr>
      <vt:lpstr>What’s Xamarin University?</vt:lpstr>
      <vt:lpstr>Xamarin – Your Complete Mobile Solution</vt:lpstr>
      <vt:lpstr>Every Xamarin Platform Subscription Includes: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Windows User</cp:lastModifiedBy>
  <cp:revision>144</cp:revision>
  <dcterms:created xsi:type="dcterms:W3CDTF">2015-05-05T21:43:30Z</dcterms:created>
  <dcterms:modified xsi:type="dcterms:W3CDTF">2017-03-25T16:20:55Z</dcterms:modified>
</cp:coreProperties>
</file>